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8" r:id="rId3"/>
    <p:sldId id="259" r:id="rId4"/>
    <p:sldId id="274" r:id="rId5"/>
    <p:sldId id="260" r:id="rId6"/>
    <p:sldId id="275" r:id="rId7"/>
    <p:sldId id="276" r:id="rId8"/>
    <p:sldId id="277" r:id="rId9"/>
    <p:sldId id="262" r:id="rId10"/>
    <p:sldId id="263" r:id="rId11"/>
    <p:sldId id="278" r:id="rId12"/>
    <p:sldId id="280" r:id="rId13"/>
    <p:sldId id="281" r:id="rId14"/>
    <p:sldId id="282" r:id="rId15"/>
    <p:sldId id="283" r:id="rId16"/>
    <p:sldId id="284" r:id="rId17"/>
    <p:sldId id="285" r:id="rId18"/>
    <p:sldId id="286" r:id="rId19"/>
    <p:sldId id="287" r:id="rId20"/>
    <p:sldId id="266" r:id="rId21"/>
    <p:sldId id="288" r:id="rId22"/>
    <p:sldId id="269" r:id="rId23"/>
    <p:sldId id="289" r:id="rId24"/>
    <p:sldId id="290" r:id="rId25"/>
    <p:sldId id="272" r:id="rId26"/>
    <p:sldId id="291" r:id="rId27"/>
    <p:sldId id="271" r:id="rId28"/>
    <p:sldId id="273"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33" autoAdjust="0"/>
  </p:normalViewPr>
  <p:slideViewPr>
    <p:cSldViewPr snapToGrid="0">
      <p:cViewPr>
        <p:scale>
          <a:sx n="100" d="100"/>
          <a:sy n="100" d="100"/>
        </p:scale>
        <p:origin x="1914" y="3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93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40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393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727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42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531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88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825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2215e667c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endParaRPr sz="1400" dirty="0"/>
          </a:p>
        </p:txBody>
      </p:sp>
      <p:sp>
        <p:nvSpPr>
          <p:cNvPr id="136" name="Google Shape;136;g52215e667c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944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a9321bca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a9321bca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300" dirty="0"/>
          </a:p>
        </p:txBody>
      </p:sp>
      <p:sp>
        <p:nvSpPr>
          <p:cNvPr id="100" name="Google Shape;100;g4a9321bca0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2</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2215e667c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sz="1400" dirty="0"/>
          </a:p>
        </p:txBody>
      </p:sp>
      <p:sp>
        <p:nvSpPr>
          <p:cNvPr id="156" name="Google Shape;156;g52215e667c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2215e667c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sz="1400" dirty="0"/>
          </a:p>
        </p:txBody>
      </p:sp>
      <p:sp>
        <p:nvSpPr>
          <p:cNvPr id="156" name="Google Shape;156;g52215e667c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20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2215e667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52215e667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2215e667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52215e667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25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2215e667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52215e667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745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dirty="0"/>
          </a:p>
        </p:txBody>
      </p:sp>
      <p:sp>
        <p:nvSpPr>
          <p:cNvPr id="197" name="Google Shape;19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dirty="0"/>
          </a:p>
        </p:txBody>
      </p:sp>
      <p:sp>
        <p:nvSpPr>
          <p:cNvPr id="197" name="Google Shape;19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952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2215e667c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52215e667c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dirty="0"/>
          </a:p>
        </p:txBody>
      </p:sp>
      <p:sp>
        <p:nvSpPr>
          <p:cNvPr id="197" name="Google Shape;19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619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27546e364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27546e364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i="1" dirty="0">
                <a:solidFill>
                  <a:srgbClr val="FFFFFF"/>
                </a:solidFill>
                <a:latin typeface="Calibri"/>
                <a:ea typeface="Calibri"/>
                <a:cs typeface="Calibri"/>
                <a:sym typeface="Calibri"/>
              </a:rPr>
              <a:t>Quidditch: The sport played in J.K </a:t>
            </a:r>
            <a:r>
              <a:rPr lang="en-US" sz="1200" i="1" dirty="0" err="1">
                <a:solidFill>
                  <a:srgbClr val="FFFFFF"/>
                </a:solidFill>
                <a:latin typeface="Calibri"/>
                <a:ea typeface="Calibri"/>
                <a:cs typeface="Calibri"/>
                <a:sym typeface="Calibri"/>
              </a:rPr>
              <a:t>Rolwing’s</a:t>
            </a:r>
            <a:r>
              <a:rPr lang="en-US" sz="1200" i="1" dirty="0">
                <a:solidFill>
                  <a:srgbClr val="FFFFFF"/>
                </a:solidFill>
                <a:latin typeface="Calibri"/>
                <a:ea typeface="Calibri"/>
                <a:cs typeface="Calibri"/>
                <a:sym typeface="Calibri"/>
              </a:rPr>
              <a:t> novel, Harry Potter.</a:t>
            </a:r>
            <a:endParaRPr sz="1200" b="1" dirty="0"/>
          </a:p>
        </p:txBody>
      </p:sp>
      <p:sp>
        <p:nvSpPr>
          <p:cNvPr id="108" name="Google Shape;108;g527546e364_0_2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3</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27546e364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27546e364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b="1" dirty="0"/>
          </a:p>
        </p:txBody>
      </p:sp>
      <p:sp>
        <p:nvSpPr>
          <p:cNvPr id="108" name="Google Shape;108;g527546e364_0_2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4</a:t>
            </a:fld>
            <a:endParaRPr sz="1400">
              <a:latin typeface="Arial"/>
              <a:ea typeface="Arial"/>
              <a:cs typeface="Arial"/>
              <a:sym typeface="Arial"/>
            </a:endParaRPr>
          </a:p>
        </p:txBody>
      </p:sp>
    </p:spTree>
    <p:extLst>
      <p:ext uri="{BB962C8B-B14F-4D97-AF65-F5344CB8AC3E}">
        <p14:creationId xmlns:p14="http://schemas.microsoft.com/office/powerpoint/2010/main" val="28101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4" name="Google Shape;1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4" name="Google Shape;1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92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4" name="Google Shape;1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3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4" name="Google Shape;1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73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2215e667c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2400" b="1" i="1" u="none" strike="noStrike" cap="none" dirty="0">
                <a:solidFill>
                  <a:srgbClr val="000000"/>
                </a:solidFill>
                <a:effectLst/>
                <a:latin typeface="Arial"/>
                <a:ea typeface="Arial"/>
                <a:cs typeface="Arial"/>
                <a:sym typeface="Arial"/>
              </a:rPr>
              <a:t>Figure 2 shows the game Portal 2, published and developed by Valve. The statistics show that there are 139,478 positive reviews and only 1,914 negative reviews, with a 97.28% overall. This is the most top-rated online game on the Steam platform [REF], with 1,365 active players despite being released in 2011.</a:t>
            </a:r>
            <a:endParaRPr lang="en-GB" sz="2400" b="1" i="1" u="none" strike="noStrike" cap="none"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dirty="0"/>
          </a:p>
        </p:txBody>
      </p:sp>
      <p:sp>
        <p:nvSpPr>
          <p:cNvPr id="128" name="Google Shape;128;g52215e667c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60"/>
              </a:spcBef>
              <a:spcAft>
                <a:spcPts val="0"/>
              </a:spcAft>
              <a:buClr>
                <a:schemeClr val="lt1"/>
              </a:buClr>
              <a:buSzPts val="1800"/>
              <a:buNone/>
              <a:defRPr sz="18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280"/>
              </a:spcBef>
              <a:spcAft>
                <a:spcPts val="0"/>
              </a:spcAft>
              <a:buClr>
                <a:schemeClr val="lt1"/>
              </a:buClr>
              <a:buSzPts val="1400"/>
              <a:buNone/>
              <a:defRPr sz="1400">
                <a:solidFill>
                  <a:schemeClr val="lt1"/>
                </a:solidFill>
              </a:defRPr>
            </a:lvl4pPr>
            <a:lvl5pPr marL="2286000" lvl="4" indent="-228600" algn="l">
              <a:spcBef>
                <a:spcPts val="280"/>
              </a:spcBef>
              <a:spcAft>
                <a:spcPts val="0"/>
              </a:spcAft>
              <a:buClr>
                <a:schemeClr val="lt1"/>
              </a:buClr>
              <a:buSzPts val="1400"/>
              <a:buNone/>
              <a:defRPr sz="1400">
                <a:solidFill>
                  <a:schemeClr val="lt1"/>
                </a:solidFill>
              </a:defRPr>
            </a:lvl5pPr>
            <a:lvl6pPr marL="2743200" lvl="5" indent="-228600" algn="l">
              <a:spcBef>
                <a:spcPts val="280"/>
              </a:spcBef>
              <a:spcAft>
                <a:spcPts val="0"/>
              </a:spcAft>
              <a:buClr>
                <a:schemeClr val="lt1"/>
              </a:buClr>
              <a:buSzPts val="1400"/>
              <a:buNone/>
              <a:defRPr sz="1400">
                <a:solidFill>
                  <a:schemeClr val="lt1"/>
                </a:solidFill>
              </a:defRPr>
            </a:lvl6pPr>
            <a:lvl7pPr marL="3200400" lvl="6" indent="-228600" algn="l">
              <a:spcBef>
                <a:spcPts val="280"/>
              </a:spcBef>
              <a:spcAft>
                <a:spcPts val="0"/>
              </a:spcAft>
              <a:buClr>
                <a:schemeClr val="lt1"/>
              </a:buClr>
              <a:buSzPts val="1400"/>
              <a:buNone/>
              <a:defRPr sz="1400">
                <a:solidFill>
                  <a:schemeClr val="lt1"/>
                </a:solidFill>
              </a:defRPr>
            </a:lvl7pPr>
            <a:lvl8pPr marL="3657600" lvl="7" indent="-228600" algn="l">
              <a:spcBef>
                <a:spcPts val="280"/>
              </a:spcBef>
              <a:spcAft>
                <a:spcPts val="0"/>
              </a:spcAft>
              <a:buClr>
                <a:schemeClr val="lt1"/>
              </a:buClr>
              <a:buSzPts val="1400"/>
              <a:buNone/>
              <a:defRPr sz="1400">
                <a:solidFill>
                  <a:schemeClr val="lt1"/>
                </a:solidFill>
              </a:defRPr>
            </a:lvl8pPr>
            <a:lvl9pPr marL="4114800" lvl="8" indent="-228600" algn="l">
              <a:spcBef>
                <a:spcPts val="280"/>
              </a:spcBef>
              <a:spcAft>
                <a:spcPts val="0"/>
              </a:spcAft>
              <a:buClr>
                <a:schemeClr val="lt1"/>
              </a:buClr>
              <a:buSzPts val="1400"/>
              <a:buNone/>
              <a:defRPr sz="1400">
                <a:solidFill>
                  <a:schemeClr val="lt1"/>
                </a:solidFill>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560"/>
              </a:spcBef>
              <a:spcAft>
                <a:spcPts val="0"/>
              </a:spcAft>
              <a:buClr>
                <a:schemeClr val="lt1"/>
              </a:buClr>
              <a:buSzPts val="2800"/>
              <a:buNone/>
              <a:defRPr>
                <a:solidFill>
                  <a:schemeClr val="lt1"/>
                </a:solidFill>
              </a:defRPr>
            </a:lvl1pPr>
            <a:lvl2pPr lvl="1" algn="ctr">
              <a:spcBef>
                <a:spcPts val="480"/>
              </a:spcBef>
              <a:spcAft>
                <a:spcPts val="0"/>
              </a:spcAft>
              <a:buClr>
                <a:schemeClr val="lt1"/>
              </a:buClr>
              <a:buSzPts val="2400"/>
              <a:buNone/>
              <a:defRPr>
                <a:solidFill>
                  <a:schemeClr val="lt1"/>
                </a:solidFill>
              </a:defRPr>
            </a:lvl2pPr>
            <a:lvl3pPr lvl="2" algn="ctr">
              <a:spcBef>
                <a:spcPts val="400"/>
              </a:spcBef>
              <a:spcAft>
                <a:spcPts val="0"/>
              </a:spcAft>
              <a:buClr>
                <a:schemeClr val="lt1"/>
              </a:buClr>
              <a:buSzPts val="20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228600" algn="l">
              <a:spcBef>
                <a:spcPts val="360"/>
              </a:spcBef>
              <a:spcAft>
                <a:spcPts val="0"/>
              </a:spcAft>
              <a:buSzPts val="1400"/>
              <a:buNone/>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3" name="Google Shape;23;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228600" algn="l">
              <a:spcBef>
                <a:spcPts val="360"/>
              </a:spcBef>
              <a:spcAft>
                <a:spcPts val="0"/>
              </a:spcAft>
              <a:buSzPts val="1400"/>
              <a:buNone/>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9" name="Google Shape;29;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5"/>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228600" algn="l">
              <a:spcBef>
                <a:spcPts val="360"/>
              </a:spcBef>
              <a:spcAft>
                <a:spcPts val="0"/>
              </a:spcAft>
              <a:buSzPts val="1400"/>
              <a:buNone/>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35" name="Google Shape;35;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spcBef>
                <a:spcPts val="56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spcBef>
                <a:spcPts val="48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41" name="Google Shape;41;p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lt1"/>
              </a:buClr>
              <a:buSzPts val="3200"/>
              <a:buChar char="•"/>
              <a:defRPr sz="3200"/>
            </a:lvl1pPr>
            <a:lvl2pPr marL="914400" lvl="1" indent="-406400" algn="l">
              <a:spcBef>
                <a:spcPts val="560"/>
              </a:spcBef>
              <a:spcAft>
                <a:spcPts val="0"/>
              </a:spcAft>
              <a:buClr>
                <a:schemeClr val="lt1"/>
              </a:buClr>
              <a:buSzPts val="2800"/>
              <a:buChar char="–"/>
              <a:defRPr sz="2800"/>
            </a:lvl2pPr>
            <a:lvl3pPr marL="1371600" lvl="2" indent="-381000" algn="l">
              <a:spcBef>
                <a:spcPts val="480"/>
              </a:spcBef>
              <a:spcAft>
                <a:spcPts val="0"/>
              </a:spcAft>
              <a:buClr>
                <a:schemeClr val="lt1"/>
              </a:buClr>
              <a:buSzPts val="2400"/>
              <a:buChar char="•"/>
              <a:defRPr sz="2400"/>
            </a:lvl3pPr>
            <a:lvl4pPr marL="1828800" lvl="3" indent="-228600" algn="l">
              <a:spcBef>
                <a:spcPts val="400"/>
              </a:spcBef>
              <a:spcAft>
                <a:spcPts val="0"/>
              </a:spcAft>
              <a:buSzPts val="1400"/>
              <a:buNone/>
              <a:defRPr sz="2000"/>
            </a:lvl4pPr>
            <a:lvl5pPr marL="2286000" lvl="4" indent="-355600" algn="l">
              <a:spcBef>
                <a:spcPts val="400"/>
              </a:spcBef>
              <a:spcAft>
                <a:spcPts val="0"/>
              </a:spcAft>
              <a:buClr>
                <a:schemeClr val="lt1"/>
              </a:buClr>
              <a:buSzPts val="2000"/>
              <a:buChar char="»"/>
              <a:defRPr sz="2000"/>
            </a:lvl5pPr>
            <a:lvl6pPr marL="2743200" lvl="5" indent="-355600" algn="l">
              <a:spcBef>
                <a:spcPts val="400"/>
              </a:spcBef>
              <a:spcAft>
                <a:spcPts val="0"/>
              </a:spcAft>
              <a:buClr>
                <a:schemeClr val="lt1"/>
              </a:buClr>
              <a:buSzPts val="2000"/>
              <a:buChar char="•"/>
              <a:defRPr sz="2000"/>
            </a:lvl6pPr>
            <a:lvl7pPr marL="3200400" lvl="6" indent="-355600" algn="l">
              <a:spcBef>
                <a:spcPts val="400"/>
              </a:spcBef>
              <a:spcAft>
                <a:spcPts val="0"/>
              </a:spcAft>
              <a:buClr>
                <a:schemeClr val="lt1"/>
              </a:buClr>
              <a:buSzPts val="2000"/>
              <a:buChar char="•"/>
              <a:defRPr sz="2000"/>
            </a:lvl7pPr>
            <a:lvl8pPr marL="3657600" lvl="7" indent="-355600" algn="l">
              <a:spcBef>
                <a:spcPts val="400"/>
              </a:spcBef>
              <a:spcAft>
                <a:spcPts val="0"/>
              </a:spcAft>
              <a:buClr>
                <a:schemeClr val="lt1"/>
              </a:buClr>
              <a:buSzPts val="2000"/>
              <a:buChar char="•"/>
              <a:defRPr sz="2000"/>
            </a:lvl8pPr>
            <a:lvl9pPr marL="4114800" lvl="8" indent="-355600" algn="l">
              <a:spcBef>
                <a:spcPts val="400"/>
              </a:spcBef>
              <a:spcAft>
                <a:spcPts val="0"/>
              </a:spcAft>
              <a:buClr>
                <a:schemeClr val="lt1"/>
              </a:buClr>
              <a:buSzPts val="2000"/>
              <a:buChar char="•"/>
              <a:defRPr sz="2000"/>
            </a:lvl9pPr>
          </a:lstStyle>
          <a:p>
            <a:endParaRPr/>
          </a:p>
        </p:txBody>
      </p:sp>
      <p:sp>
        <p:nvSpPr>
          <p:cNvPr id="48" name="Google Shape;48;p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49" name="Google Shape;49;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59" name="Google Shape;59;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228600" algn="l">
              <a:spcBef>
                <a:spcPts val="320"/>
              </a:spcBef>
              <a:spcAft>
                <a:spcPts val="0"/>
              </a:spcAft>
              <a:buSzPts val="1400"/>
              <a:buNone/>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60" name="Google Shape;60;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61" name="Google Shape;61;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228600" algn="l">
              <a:spcBef>
                <a:spcPts val="320"/>
              </a:spcBef>
              <a:spcAft>
                <a:spcPts val="0"/>
              </a:spcAft>
              <a:buSzPts val="1400"/>
              <a:buNone/>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228600" algn="l">
              <a:spcBef>
                <a:spcPts val="360"/>
              </a:spcBef>
              <a:spcAft>
                <a:spcPts val="0"/>
              </a:spcAft>
              <a:buSzPts val="1400"/>
              <a:buNone/>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68" name="Google Shape;68;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228600" algn="l">
              <a:spcBef>
                <a:spcPts val="360"/>
              </a:spcBef>
              <a:spcAft>
                <a:spcPts val="0"/>
              </a:spcAft>
              <a:buSzPts val="1400"/>
              <a:buNone/>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2pPr>
            <a:lvl3pPr marR="0" lvl="2"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3pPr>
            <a:lvl4pPr marR="0" lvl="3"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4pPr>
            <a:lvl5pPr marR="0" lvl="4"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5pPr>
            <a:lvl6pPr marR="0" lvl="5"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6pPr>
            <a:lvl7pPr marR="0" lvl="6"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7pPr>
            <a:lvl8pPr marR="0" lvl="7"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8pPr>
            <a:lvl9pPr marR="0" lvl="8" algn="ctr" rtl="0">
              <a:spcBef>
                <a:spcPts val="0"/>
              </a:spcBef>
              <a:spcAft>
                <a:spcPts val="0"/>
              </a:spcAft>
              <a:buSzPts val="1400"/>
              <a:buNone/>
              <a:defRPr sz="3200" b="0" i="0" u="none" strike="noStrike" cap="none">
                <a:solidFill>
                  <a:schemeClr val="lt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228600" algn="l" rtl="0">
              <a:spcBef>
                <a:spcPts val="400"/>
              </a:spcBef>
              <a:spcAft>
                <a:spcPts val="0"/>
              </a:spcAft>
              <a:buSzPts val="1400"/>
              <a:buNone/>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SzPts val="1400"/>
              <a:buNone/>
              <a:defRPr sz="12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1200"/>
              <a:buFont typeface="Calibri"/>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4uPAKXje7DI?feature=oembed" TargetMode="External"/><Relationship Id="rId5" Type="http://schemas.openxmlformats.org/officeDocument/2006/relationships/image" Target="../media/image17.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49PquW5Szgo" TargetMode="External"/><Relationship Id="rId13" Type="http://schemas.openxmlformats.org/officeDocument/2006/relationships/hyperlink" Target="https://aimware.net/" TargetMode="External"/><Relationship Id="rId18" Type="http://schemas.openxmlformats.org/officeDocument/2006/relationships/hyperlink" Target="https://www.youtube.com/watch?v=4uPAKXje7DI&amp;feature=youtu.be" TargetMode="External"/><Relationship Id="rId3" Type="http://schemas.openxmlformats.org/officeDocument/2006/relationships/image" Target="../media/image2.png"/><Relationship Id="rId7" Type="http://schemas.openxmlformats.org/officeDocument/2006/relationships/hyperlink" Target="https://www.youtube.com/watch?v=UhJkM3tGGVw" TargetMode="External"/><Relationship Id="rId12" Type="http://schemas.openxmlformats.org/officeDocument/2006/relationships/hyperlink" Target="https://www.mpgh.net/forum/showthread.php?t=1330501&amp;highlight=wts" TargetMode="External"/><Relationship Id="rId17" Type="http://schemas.openxmlformats.org/officeDocument/2006/relationships/hyperlink" Target="http://web.archive.org/web/20150521190758/http:/smac.sx/wiki/doku.php" TargetMode="External"/><Relationship Id="rId2" Type="http://schemas.openxmlformats.org/officeDocument/2006/relationships/notesSlide" Target="../notesSlides/notesSlide28.xml"/><Relationship Id="rId16" Type="http://schemas.openxmlformats.org/officeDocument/2006/relationships/hyperlink" Target="https://support.steampowered.com/kb/7849-RADZ-6869/" TargetMode="External"/><Relationship Id="rId1" Type="http://schemas.openxmlformats.org/officeDocument/2006/relationships/slideLayout" Target="../slideLayouts/slideLayout2.xml"/><Relationship Id="rId6" Type="http://schemas.openxmlformats.org/officeDocument/2006/relationships/hyperlink" Target="https://forum.dashnet.org/discussion/16244/insane-spam-of-golden-cookies" TargetMode="External"/><Relationship Id="rId11" Type="http://schemas.openxmlformats.org/officeDocument/2006/relationships/hyperlink" Target="https://steamdb.info/app/517630/" TargetMode="External"/><Relationship Id="rId5" Type="http://schemas.openxmlformats.org/officeDocument/2006/relationships/hyperlink" Target="https://imgur.com/gallery/9Vbbs" TargetMode="External"/><Relationship Id="rId15" Type="http://schemas.openxmlformats.org/officeDocument/2006/relationships/hyperlink" Target="https://lmaobox.net/features" TargetMode="External"/><Relationship Id="rId10" Type="http://schemas.openxmlformats.org/officeDocument/2006/relationships/hyperlink" Target="https://store.steampowered.com/about/" TargetMode="External"/><Relationship Id="rId19" Type="http://schemas.openxmlformats.org/officeDocument/2006/relationships/hyperlink" Target="https://forms.gle/q6uv4ehXsA66L5Fp6" TargetMode="External"/><Relationship Id="rId4" Type="http://schemas.openxmlformats.org/officeDocument/2006/relationships/hyperlink" Target="https://www.pottermore.com/collection/quidditch" TargetMode="External"/><Relationship Id="rId9" Type="http://schemas.openxmlformats.org/officeDocument/2006/relationships/hyperlink" Target="https://steamdb.info/app/620/" TargetMode="External"/><Relationship Id="rId14" Type="http://schemas.openxmlformats.org/officeDocument/2006/relationships/hyperlink" Target="https://wiki.teamfortress.com/wiki/Competitive_pla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457200" y="395287"/>
            <a:ext cx="8229600" cy="58991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200"/>
              <a:buFont typeface="Calibri"/>
              <a:buNone/>
            </a:pPr>
            <a:r>
              <a:rPr lang="en-US" b="1" dirty="0"/>
              <a:t>The Effects of Cheats in Anti-Cheat Protected Servers/Games</a:t>
            </a:r>
            <a:endParaRPr b="1" dirty="0">
              <a:solidFill>
                <a:srgbClr val="F1C200"/>
              </a:solidFill>
            </a:endParaRPr>
          </a:p>
          <a:p>
            <a:pPr marL="0" lvl="0" indent="0" algn="ctr" rtl="0">
              <a:spcBef>
                <a:spcPts val="0"/>
              </a:spcBef>
              <a:spcAft>
                <a:spcPts val="0"/>
              </a:spcAft>
              <a:buClr>
                <a:schemeClr val="lt1"/>
              </a:buClr>
              <a:buSzPts val="3200"/>
              <a:buFont typeface="Calibri"/>
              <a:buNone/>
            </a:pPr>
            <a:endParaRPr dirty="0"/>
          </a:p>
          <a:p>
            <a:pPr marL="0" lvl="0" indent="0" algn="ctr" rtl="0">
              <a:spcBef>
                <a:spcPts val="0"/>
              </a:spcBef>
              <a:spcAft>
                <a:spcPts val="0"/>
              </a:spcAft>
              <a:buClr>
                <a:schemeClr val="lt1"/>
              </a:buClr>
              <a:buSzPts val="3200"/>
              <a:buFont typeface="Calibri"/>
              <a:buNone/>
            </a:pPr>
            <a:r>
              <a:rPr lang="en-US" sz="2400" dirty="0"/>
              <a:t>By:</a:t>
            </a:r>
            <a:br>
              <a:rPr lang="en-US" dirty="0"/>
            </a:br>
            <a:r>
              <a:rPr lang="en-US" sz="2400" dirty="0"/>
              <a:t>Abdallah Mohammed</a:t>
            </a:r>
            <a:endParaRPr sz="2400" dirty="0"/>
          </a:p>
          <a:p>
            <a:pPr marL="0" lvl="0" indent="0" algn="ctr" rtl="0">
              <a:spcBef>
                <a:spcPts val="1000"/>
              </a:spcBef>
              <a:spcAft>
                <a:spcPts val="0"/>
              </a:spcAft>
              <a:buClr>
                <a:schemeClr val="lt1"/>
              </a:buClr>
              <a:buSzPts val="3200"/>
              <a:buFont typeface="Calibri"/>
              <a:buNone/>
            </a:pPr>
            <a:br>
              <a:rPr lang="en-US" dirty="0"/>
            </a:br>
            <a:r>
              <a:rPr lang="en-US" sz="2400" dirty="0"/>
              <a:t> 20 June 2019</a:t>
            </a:r>
            <a:endParaRPr sz="2400" dirty="0"/>
          </a:p>
          <a:p>
            <a:pPr marL="0" lvl="0" indent="0" algn="ctr" rtl="0">
              <a:spcBef>
                <a:spcPts val="1000"/>
              </a:spcBef>
              <a:spcAft>
                <a:spcPts val="0"/>
              </a:spcAft>
              <a:buClr>
                <a:schemeClr val="lt1"/>
              </a:buClr>
              <a:buSzPts val="3200"/>
              <a:buFont typeface="Calibri"/>
              <a:buNone/>
            </a:pPr>
            <a:r>
              <a:rPr lang="en-US" sz="2400" dirty="0"/>
              <a:t>IA 680</a:t>
            </a:r>
            <a:endParaRPr sz="2400" dirty="0"/>
          </a:p>
          <a:p>
            <a:pPr marL="0" lvl="0" indent="0" algn="ctr" rtl="0">
              <a:spcBef>
                <a:spcPts val="1000"/>
              </a:spcBef>
              <a:spcAft>
                <a:spcPts val="0"/>
              </a:spcAft>
              <a:buClr>
                <a:schemeClr val="lt1"/>
              </a:buClr>
              <a:buSzPts val="3200"/>
              <a:buFont typeface="Calibri"/>
              <a:buNone/>
            </a:pPr>
            <a:r>
              <a:rPr lang="en-US" sz="2400" dirty="0"/>
              <a:t>Dr. </a:t>
            </a:r>
            <a:r>
              <a:rPr lang="en-US" sz="2400" dirty="0" err="1"/>
              <a:t>Susantha</a:t>
            </a:r>
            <a:r>
              <a:rPr lang="en-US" sz="2400" dirty="0"/>
              <a:t> </a:t>
            </a:r>
            <a:r>
              <a:rPr lang="en-US" sz="2400" dirty="0" err="1"/>
              <a:t>Herath</a:t>
            </a:r>
            <a:endParaRPr sz="2400" dirty="0"/>
          </a:p>
          <a:p>
            <a:pPr marL="0" lvl="0" indent="0" algn="ctr" rtl="0">
              <a:lnSpc>
                <a:spcPct val="100000"/>
              </a:lnSpc>
              <a:spcBef>
                <a:spcPts val="1000"/>
              </a:spcBef>
              <a:spcAft>
                <a:spcPts val="0"/>
              </a:spcAft>
              <a:buClr>
                <a:schemeClr val="lt1"/>
              </a:buClr>
              <a:buSzPts val="3200"/>
              <a:buFont typeface="Calibri"/>
              <a:buNone/>
            </a:pPr>
            <a:endParaRPr dirty="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444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Main Terminologies</a:t>
            </a:r>
            <a:endParaRPr dirty="0"/>
          </a:p>
        </p:txBody>
      </p:sp>
      <p:sp>
        <p:nvSpPr>
          <p:cNvPr id="139" name="Google Shape;139;p20"/>
          <p:cNvSpPr txBox="1">
            <a:spLocks noGrp="1"/>
          </p:cNvSpPr>
          <p:nvPr>
            <p:ph type="body" idx="1"/>
          </p:nvPr>
        </p:nvSpPr>
        <p:spPr>
          <a:xfrm>
            <a:off x="457200" y="868650"/>
            <a:ext cx="8229600" cy="4526100"/>
          </a:xfrm>
          <a:prstGeom prst="rect">
            <a:avLst/>
          </a:prstGeom>
          <a:noFill/>
          <a:ln>
            <a:noFill/>
          </a:ln>
        </p:spPr>
        <p:txBody>
          <a:bodyPr spcFirstLastPara="1" wrap="square" lIns="91425" tIns="45700" rIns="91425" bIns="45700" anchor="t" anchorCtr="0">
            <a:noAutofit/>
          </a:bodyPr>
          <a:lstStyle/>
          <a:p>
            <a:pPr marL="285750" indent="-285750"/>
            <a:r>
              <a:rPr lang="en-US" sz="1800" dirty="0"/>
              <a:t>It is integral to understand three terms before proceeding with the experiment. The terms define the roles that act in decreasing the enjoyment of most player experience and/or the game design of a game developing studio/publisher. This part of the paper will cover the origin of each role, the potency, as well as the ease of access of said roles.</a:t>
            </a:r>
          </a:p>
          <a:p>
            <a:pPr marL="285750" indent="-285750"/>
            <a:endParaRPr lang="en-US" sz="1800" dirty="0"/>
          </a:p>
          <a:p>
            <a:pPr lvl="1"/>
            <a:r>
              <a:rPr lang="en-US" sz="1400" dirty="0"/>
              <a:t>“</a:t>
            </a:r>
            <a:r>
              <a:rPr lang="en-US" sz="1400" i="1" dirty="0"/>
              <a:t>Hacker</a:t>
            </a:r>
            <a:r>
              <a:rPr lang="en-US" sz="1400" dirty="0"/>
              <a:t>” –– this actor creates the main feature in which the software is used for, they also discover injection techniques to bypass the existing Anti-Cheat system and get the hack running into the game’s official servers. They also are behind the Research and Development phase for the cheats.</a:t>
            </a:r>
          </a:p>
          <a:p>
            <a:pPr lvl="1"/>
            <a:endParaRPr lang="en-GB" sz="1800" dirty="0"/>
          </a:p>
          <a:p>
            <a:pPr lvl="1"/>
            <a:r>
              <a:rPr lang="en-US" sz="1400" dirty="0"/>
              <a:t>“</a:t>
            </a:r>
            <a:r>
              <a:rPr lang="en-US" sz="1400" i="1" dirty="0"/>
              <a:t>Provider</a:t>
            </a:r>
            <a:r>
              <a:rPr lang="en-US" sz="1400" dirty="0"/>
              <a:t>” –– this actor acts as the man-in-the-middle between the hacker and cheater. They oversee the distribution phase. Providers handle the marketing and branding of the cheat scripts, as well as, taking on the role of community manager and payment gateways. Generally, well-branded providers localize their presence and expand their reach to potential cheaters.</a:t>
            </a:r>
            <a:endParaRPr lang="en-GB" sz="1400" dirty="0"/>
          </a:p>
          <a:p>
            <a:pPr lvl="1"/>
            <a:endParaRPr lang="en-GB" sz="1800" dirty="0"/>
          </a:p>
          <a:p>
            <a:pPr lvl="1"/>
            <a:r>
              <a:rPr lang="en-US" sz="1400" dirty="0"/>
              <a:t>“</a:t>
            </a:r>
            <a:r>
              <a:rPr lang="en-US" sz="1400" i="1" dirty="0"/>
              <a:t>Cheater</a:t>
            </a:r>
            <a:r>
              <a:rPr lang="en-US" sz="1400" dirty="0"/>
              <a:t>” –– this actor is the consumer and user. They are the ones who act on the game environment and use the software supplied by the hackers.</a:t>
            </a:r>
            <a:endParaRPr lang="en-GB" sz="1400" dirty="0"/>
          </a:p>
          <a:p>
            <a:pPr marL="285750" indent="-285750">
              <a:lnSpc>
                <a:spcPct val="150000"/>
              </a:lnSpc>
            </a:pPr>
            <a:endParaRPr lang="en-GB" sz="1800" dirty="0"/>
          </a:p>
          <a:p>
            <a:pPr lvl="1"/>
            <a:endParaRPr lang="en-GB" sz="14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Hacker Role</a:t>
            </a:r>
            <a:endParaRPr dirty="0"/>
          </a:p>
        </p:txBody>
      </p:sp>
      <p:sp>
        <p:nvSpPr>
          <p:cNvPr id="139" name="Google Shape;139;p20"/>
          <p:cNvSpPr txBox="1">
            <a:spLocks noGrp="1"/>
          </p:cNvSpPr>
          <p:nvPr>
            <p:ph type="body" idx="1"/>
          </p:nvPr>
        </p:nvSpPr>
        <p:spPr>
          <a:xfrm>
            <a:off x="457200" y="830550"/>
            <a:ext cx="8229600" cy="4526100"/>
          </a:xfrm>
          <a:prstGeom prst="rect">
            <a:avLst/>
          </a:prstGeom>
          <a:noFill/>
          <a:ln>
            <a:noFill/>
          </a:ln>
        </p:spPr>
        <p:txBody>
          <a:bodyPr spcFirstLastPara="1" wrap="square" lIns="91425" tIns="45700" rIns="91425" bIns="45700" anchor="t" anchorCtr="0">
            <a:noAutofit/>
          </a:bodyPr>
          <a:lstStyle/>
          <a:p>
            <a:r>
              <a:rPr lang="en-US" sz="1800" dirty="0"/>
              <a:t>Three different profiles can be identified within a hacker role. </a:t>
            </a:r>
            <a:endParaRPr lang="en-GB" sz="1800" dirty="0"/>
          </a:p>
          <a:p>
            <a:endParaRPr lang="en-GB" sz="1800" dirty="0"/>
          </a:p>
          <a:p>
            <a:r>
              <a:rPr lang="en-US" sz="1800" dirty="0"/>
              <a:t>Starting from the most common type, the </a:t>
            </a:r>
            <a:r>
              <a:rPr lang="en-US" sz="1800" i="1" dirty="0"/>
              <a:t>scripters</a:t>
            </a:r>
            <a:r>
              <a:rPr lang="en-US" sz="1800" dirty="0"/>
              <a:t>. They make up most of the hackers. Since we mentioned earlier that they are behind the Research and Development of cheats, they often wait for game updates so they can dissect the game files in order to create scripts for easy-to-use cheats. </a:t>
            </a:r>
            <a:endParaRPr lang="en-GB" sz="1800" dirty="0"/>
          </a:p>
          <a:p>
            <a:pPr marL="114300" indent="0">
              <a:buNone/>
            </a:pPr>
            <a:r>
              <a:rPr lang="en-US" sz="1800" dirty="0"/>
              <a:t> </a:t>
            </a:r>
            <a:endParaRPr lang="en-GB" sz="1800" dirty="0"/>
          </a:p>
          <a:p>
            <a:r>
              <a:rPr lang="en-US" sz="1800" dirty="0"/>
              <a:t>Moving on to the </a:t>
            </a:r>
            <a:r>
              <a:rPr lang="en-US" sz="1800" i="1" dirty="0"/>
              <a:t>senior-hackers</a:t>
            </a:r>
            <a:r>
              <a:rPr lang="en-US" sz="1800" dirty="0"/>
              <a:t>, they are more experienced and go on to creating commercialized cheats that are feature-rich and expensive. It is common for senior-hackers to have a history in the software engineering field.</a:t>
            </a:r>
            <a:endParaRPr lang="en-GB" sz="1800" dirty="0"/>
          </a:p>
          <a:p>
            <a:pPr marL="114300" indent="0">
              <a:buNone/>
            </a:pPr>
            <a:endParaRPr lang="en-GB" sz="1800" dirty="0"/>
          </a:p>
          <a:p>
            <a:r>
              <a:rPr lang="en-US" sz="1800" dirty="0"/>
              <a:t>The last type of hacker is the </a:t>
            </a:r>
            <a:r>
              <a:rPr lang="en-US" sz="1800" i="1" dirty="0"/>
              <a:t>researchers</a:t>
            </a:r>
            <a:r>
              <a:rPr lang="en-US" sz="1800" dirty="0"/>
              <a:t>, usual work in teams to reverse engineer a game using a handful of tools and software. The main different between a senior-hacker and a researcher is that a researcher's focus is to publish a proof of concept as a real researcher would do.</a:t>
            </a:r>
            <a:endParaRPr lang="en-GB" sz="1800" dirty="0"/>
          </a:p>
        </p:txBody>
      </p:sp>
    </p:spTree>
    <p:extLst>
      <p:ext uri="{BB962C8B-B14F-4D97-AF65-F5344CB8AC3E}">
        <p14:creationId xmlns:p14="http://schemas.microsoft.com/office/powerpoint/2010/main" val="92444681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Cheater Role</a:t>
            </a:r>
            <a:endParaRPr dirty="0"/>
          </a:p>
        </p:txBody>
      </p:sp>
      <p:sp>
        <p:nvSpPr>
          <p:cNvPr id="139" name="Google Shape;139;p20"/>
          <p:cNvSpPr txBox="1">
            <a:spLocks noGrp="1"/>
          </p:cNvSpPr>
          <p:nvPr>
            <p:ph type="body" idx="1"/>
          </p:nvPr>
        </p:nvSpPr>
        <p:spPr>
          <a:xfrm>
            <a:off x="457200" y="1230600"/>
            <a:ext cx="8229600" cy="4526100"/>
          </a:xfrm>
          <a:prstGeom prst="rect">
            <a:avLst/>
          </a:prstGeom>
          <a:noFill/>
          <a:ln>
            <a:noFill/>
          </a:ln>
        </p:spPr>
        <p:txBody>
          <a:bodyPr spcFirstLastPara="1" wrap="square" lIns="91425" tIns="45700" rIns="91425" bIns="45700" anchor="t" anchorCtr="0">
            <a:noAutofit/>
          </a:bodyPr>
          <a:lstStyle/>
          <a:p>
            <a:r>
              <a:rPr lang="en-US" sz="1800" dirty="0"/>
              <a:t>Cheaters come in different profiles as well. The most popular being the </a:t>
            </a:r>
            <a:r>
              <a:rPr lang="en-US" sz="1800" i="1" dirty="0"/>
              <a:t>griefers</a:t>
            </a:r>
            <a:r>
              <a:rPr lang="en-US" sz="1800" dirty="0"/>
              <a:t>. They are cheaters who derive pleasure primarily or exclusively from the act of annoying other users. Since they do not seek glory, they are usually discouraged by in-game penalties, such as a ban from the server.</a:t>
            </a:r>
            <a:endParaRPr lang="en-GB" sz="1800" dirty="0"/>
          </a:p>
          <a:p>
            <a:endParaRPr lang="en-GB" sz="1800" dirty="0"/>
          </a:p>
          <a:p>
            <a:r>
              <a:rPr lang="en-US" sz="1800" dirty="0"/>
              <a:t>Next profile would be the </a:t>
            </a:r>
            <a:r>
              <a:rPr lang="en-US" sz="1800" i="1" dirty="0"/>
              <a:t>casual-cheaters</a:t>
            </a:r>
            <a:r>
              <a:rPr lang="en-US" sz="1800" dirty="0"/>
              <a:t>, who would like to make the game a more pleasant experience for themselves. Their intention is not to spoil the other players' experiences, but it usually ends up with negative feedback from the rest of the lobby. It goes like the saying, "</a:t>
            </a:r>
            <a:r>
              <a:rPr lang="en-US" sz="1800" i="1" dirty="0"/>
              <a:t>Once a cheater, always a cheater.</a:t>
            </a:r>
            <a:r>
              <a:rPr lang="en-US" sz="1800" dirty="0"/>
              <a:t>"</a:t>
            </a:r>
            <a:endParaRPr lang="en-GB" sz="1800" dirty="0"/>
          </a:p>
          <a:p>
            <a:endParaRPr lang="en-GB" sz="1800" dirty="0"/>
          </a:p>
          <a:p>
            <a:r>
              <a:rPr lang="en-US" sz="1800" dirty="0"/>
              <a:t>Following up to the casual-cheaters are the </a:t>
            </a:r>
            <a:r>
              <a:rPr lang="en-US" sz="1800" i="1" dirty="0"/>
              <a:t>achievers</a:t>
            </a:r>
            <a:r>
              <a:rPr lang="en-US" sz="1800" dirty="0"/>
              <a:t>. They are cheaters who would like to reap all the glory and come out victorious in competitive play without the repercussions of getting caught in doing so.</a:t>
            </a:r>
          </a:p>
          <a:p>
            <a:endParaRPr lang="en-GB" sz="1800" dirty="0"/>
          </a:p>
        </p:txBody>
      </p:sp>
    </p:spTree>
    <p:extLst>
      <p:ext uri="{BB962C8B-B14F-4D97-AF65-F5344CB8AC3E}">
        <p14:creationId xmlns:p14="http://schemas.microsoft.com/office/powerpoint/2010/main" val="284418220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Cheater Role (Cont.)</a:t>
            </a:r>
            <a:endParaRPr dirty="0"/>
          </a:p>
        </p:txBody>
      </p:sp>
      <p:sp>
        <p:nvSpPr>
          <p:cNvPr id="139" name="Google Shape;139;p20"/>
          <p:cNvSpPr txBox="1">
            <a:spLocks noGrp="1"/>
          </p:cNvSpPr>
          <p:nvPr>
            <p:ph type="body" idx="1"/>
          </p:nvPr>
        </p:nvSpPr>
        <p:spPr>
          <a:xfrm>
            <a:off x="457200" y="1059150"/>
            <a:ext cx="8229600" cy="4526100"/>
          </a:xfrm>
          <a:prstGeom prst="rect">
            <a:avLst/>
          </a:prstGeom>
          <a:noFill/>
          <a:ln>
            <a:noFill/>
          </a:ln>
        </p:spPr>
        <p:txBody>
          <a:bodyPr spcFirstLastPara="1" wrap="square" lIns="91425" tIns="45700" rIns="91425" bIns="45700" anchor="t" anchorCtr="0">
            <a:noAutofit/>
          </a:bodyPr>
          <a:lstStyle/>
          <a:p>
            <a:pPr marL="114300" indent="0">
              <a:buNone/>
            </a:pPr>
            <a:endParaRPr lang="en-US" sz="1800" dirty="0"/>
          </a:p>
          <a:p>
            <a:r>
              <a:rPr lang="en-US" sz="1800" dirty="0"/>
              <a:t>Finally, the last profile is often referred to as the </a:t>
            </a:r>
            <a:r>
              <a:rPr lang="en-US" sz="1800" i="1" dirty="0"/>
              <a:t>vigilantes</a:t>
            </a:r>
            <a:r>
              <a:rPr lang="en-US" sz="1800" dirty="0"/>
              <a:t>. They are the casual players that often end up becoming a victim to cheats, then proceeding to search the web for a script in order to seek vengeance for the unpleasant experience that occurred to them. The background of player who end up becoming a vigilante, come from a high level of loyalty to the developers of the game. Vigilantes feel the need to cheat so make the environment even.</a:t>
            </a:r>
          </a:p>
          <a:p>
            <a:endParaRPr lang="en-US" sz="1800" dirty="0"/>
          </a:p>
          <a:p>
            <a:r>
              <a:rPr lang="en-US" sz="1800" dirty="0"/>
              <a:t>Towards the end of the paper, there will suggestions, from the users who filled the questionnaire, for how an Anti-Cheat software to improve in order to improve protection. As a side note, it is important to differentiate these cheaters since some of them need to be blacklisted from the official servers for good; While others, would need to be in a protected server and given a consistent pleasant experience to be not have any vigilante tendencies.</a:t>
            </a:r>
            <a:endParaRPr lang="en-GB" sz="1800" dirty="0"/>
          </a:p>
          <a:p>
            <a:endParaRPr lang="en-GB" sz="1800" dirty="0"/>
          </a:p>
        </p:txBody>
      </p:sp>
    </p:spTree>
    <p:extLst>
      <p:ext uri="{BB962C8B-B14F-4D97-AF65-F5344CB8AC3E}">
        <p14:creationId xmlns:p14="http://schemas.microsoft.com/office/powerpoint/2010/main" val="406166800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Provider Role</a:t>
            </a:r>
            <a:endParaRPr dirty="0"/>
          </a:p>
        </p:txBody>
      </p:sp>
      <p:sp>
        <p:nvSpPr>
          <p:cNvPr id="139" name="Google Shape;139;p20"/>
          <p:cNvSpPr txBox="1">
            <a:spLocks noGrp="1"/>
          </p:cNvSpPr>
          <p:nvPr>
            <p:ph type="body" idx="1"/>
          </p:nvPr>
        </p:nvSpPr>
        <p:spPr>
          <a:xfrm>
            <a:off x="133350" y="1308825"/>
            <a:ext cx="5029200" cy="4526100"/>
          </a:xfrm>
          <a:prstGeom prst="rect">
            <a:avLst/>
          </a:prstGeom>
          <a:noFill/>
          <a:ln>
            <a:noFill/>
          </a:ln>
        </p:spPr>
        <p:txBody>
          <a:bodyPr spcFirstLastPara="1" wrap="square" lIns="91425" tIns="45700" rIns="91425" bIns="45700" anchor="t" anchorCtr="0">
            <a:noAutofit/>
          </a:bodyPr>
          <a:lstStyle/>
          <a:p>
            <a:r>
              <a:rPr lang="en-US" sz="1800" dirty="0"/>
              <a:t>The last role, certainly making it easy for cheaters to find hacks are the providers. There are three methods of acquiring cheats from the providers. </a:t>
            </a:r>
          </a:p>
          <a:p>
            <a:r>
              <a:rPr lang="en-US" sz="1800" dirty="0"/>
              <a:t>The most advertised and easiest way to find free cheats are from the </a:t>
            </a:r>
            <a:r>
              <a:rPr lang="en-US" sz="1800" i="1" dirty="0"/>
              <a:t>open-communities</a:t>
            </a:r>
            <a:r>
              <a:rPr lang="en-US" sz="1800" dirty="0"/>
              <a:t>. These communities a common ground for beginner-level hackers to learn how things work in the cheat world. Registered users can also become approved sellers and offer some cheat or a server for a price. Below is an example of a rank boosting service offered by a member in the MPGH open-community.</a:t>
            </a:r>
            <a:endParaRPr lang="en-GB" sz="1800" dirty="0"/>
          </a:p>
        </p:txBody>
      </p:sp>
      <p:pic>
        <p:nvPicPr>
          <p:cNvPr id="10" name="Picture 9" descr="https://i.imgur.com/m76JlyK.jpg">
            <a:extLst>
              <a:ext uri="{FF2B5EF4-FFF2-40B4-BE49-F238E27FC236}">
                <a16:creationId xmlns:a16="http://schemas.microsoft.com/office/drawing/2014/main" id="{FE928AA5-2E5D-4444-AECA-707151FF9B31}"/>
              </a:ext>
            </a:extLst>
          </p:cNvPr>
          <p:cNvPicPr/>
          <p:nvPr/>
        </p:nvPicPr>
        <p:blipFill rotWithShape="1">
          <a:blip r:embed="rId4" cstate="print">
            <a:extLst>
              <a:ext uri="{28A0092B-C50C-407E-A947-70E740481C1C}">
                <a14:useLocalDpi xmlns:a14="http://schemas.microsoft.com/office/drawing/2010/main" val="0"/>
              </a:ext>
            </a:extLst>
          </a:blip>
          <a:srcRect b="38922"/>
          <a:stretch/>
        </p:blipFill>
        <p:spPr bwMode="auto">
          <a:xfrm>
            <a:off x="5543550" y="941387"/>
            <a:ext cx="3143250" cy="4363085"/>
          </a:xfrm>
          <a:prstGeom prst="rect">
            <a:avLst/>
          </a:prstGeom>
          <a:noFill/>
          <a:ln w="63500">
            <a:solidFill>
              <a:schemeClr val="tx1"/>
            </a:solid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7BEAE58-E52D-4D0B-BBA3-1E85F3075940}"/>
              </a:ext>
            </a:extLst>
          </p:cNvPr>
          <p:cNvSpPr/>
          <p:nvPr/>
        </p:nvSpPr>
        <p:spPr>
          <a:xfrm>
            <a:off x="5391150" y="5374343"/>
            <a:ext cx="3143250" cy="523220"/>
          </a:xfrm>
          <a:prstGeom prst="rect">
            <a:avLst/>
          </a:prstGeom>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Fig. 4. An example of a service offered by the user </a:t>
            </a:r>
            <a:r>
              <a:rPr lang="en-US" i="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CopyrightWalrus</a:t>
            </a:r>
            <a:r>
              <a:rPr lang="en-US"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GB"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392009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Provider Role (Cont.)</a:t>
            </a:r>
            <a:endParaRPr dirty="0"/>
          </a:p>
        </p:txBody>
      </p:sp>
      <p:sp>
        <p:nvSpPr>
          <p:cNvPr id="139" name="Google Shape;139;p20"/>
          <p:cNvSpPr txBox="1">
            <a:spLocks noGrp="1"/>
          </p:cNvSpPr>
          <p:nvPr>
            <p:ph type="body" idx="1"/>
          </p:nvPr>
        </p:nvSpPr>
        <p:spPr>
          <a:xfrm>
            <a:off x="457200" y="963900"/>
            <a:ext cx="8229600" cy="4526100"/>
          </a:xfrm>
          <a:prstGeom prst="rect">
            <a:avLst/>
          </a:prstGeom>
          <a:noFill/>
          <a:ln>
            <a:noFill/>
          </a:ln>
        </p:spPr>
        <p:txBody>
          <a:bodyPr spcFirstLastPara="1" wrap="square" lIns="91425" tIns="45700" rIns="91425" bIns="45700" anchor="t" anchorCtr="0">
            <a:noAutofit/>
          </a:bodyPr>
          <a:lstStyle/>
          <a:p>
            <a:pPr marL="114300" indent="0">
              <a:buNone/>
            </a:pPr>
            <a:endParaRPr lang="en-US" sz="1800" dirty="0"/>
          </a:p>
          <a:p>
            <a:r>
              <a:rPr lang="en-US" sz="1800" dirty="0"/>
              <a:t>Next comes the cheat-publishers that advertise and commercialize paid cheats for the end user. Their websites are just an easy to find as the open-community ones. Cheat-publishers can take any type of payment gateway from Venmo to Crypto. There are many of them across the web, one popular one is AIMWARE.</a:t>
            </a:r>
          </a:p>
          <a:p>
            <a:endParaRPr lang="en-US" sz="1800" dirty="0"/>
          </a:p>
          <a:p>
            <a:r>
              <a:rPr lang="en-US" sz="1800" dirty="0"/>
              <a:t>The final type of cheater provider is the </a:t>
            </a:r>
            <a:r>
              <a:rPr lang="en-US" sz="1800" i="1" dirty="0"/>
              <a:t>closed-communities</a:t>
            </a:r>
            <a:r>
              <a:rPr lang="en-US" sz="1800" dirty="0"/>
              <a:t>. They are tough to get in since they are strictly invite-only based on reputation, a vouch from an existing trusted member or an infamous positive reputation from other communities. Most of the cheats within a closed-community are in limited runs with a set number of buyer space. In some cases of closed-communities, there are very exclusive cheats where users would pay over $2500 dollars to get a custom cheat tailored to their liking and utterly undetectable by the respected Anti-Cheat software.</a:t>
            </a:r>
            <a:endParaRPr lang="en-GB" sz="1800" dirty="0"/>
          </a:p>
          <a:p>
            <a:endParaRPr lang="en-GB" sz="1800" dirty="0"/>
          </a:p>
        </p:txBody>
      </p:sp>
    </p:spTree>
    <p:extLst>
      <p:ext uri="{BB962C8B-B14F-4D97-AF65-F5344CB8AC3E}">
        <p14:creationId xmlns:p14="http://schemas.microsoft.com/office/powerpoint/2010/main" val="53377792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Literature Review</a:t>
            </a:r>
            <a:endParaRPr dirty="0"/>
          </a:p>
        </p:txBody>
      </p:sp>
      <p:sp>
        <p:nvSpPr>
          <p:cNvPr id="139" name="Google Shape;139;p20"/>
          <p:cNvSpPr txBox="1">
            <a:spLocks noGrp="1"/>
          </p:cNvSpPr>
          <p:nvPr>
            <p:ph type="body" idx="1"/>
          </p:nvPr>
        </p:nvSpPr>
        <p:spPr>
          <a:xfrm>
            <a:off x="457200" y="601950"/>
            <a:ext cx="8229600" cy="4526100"/>
          </a:xfrm>
          <a:prstGeom prst="rect">
            <a:avLst/>
          </a:prstGeom>
          <a:noFill/>
          <a:ln>
            <a:noFill/>
          </a:ln>
        </p:spPr>
        <p:txBody>
          <a:bodyPr spcFirstLastPara="1" wrap="square" lIns="91425" tIns="45700" rIns="91425" bIns="45700" anchor="t" anchorCtr="0">
            <a:noAutofit/>
          </a:bodyPr>
          <a:lstStyle/>
          <a:p>
            <a:pPr marL="114300" indent="0">
              <a:buNone/>
            </a:pPr>
            <a:endParaRPr lang="en-US" sz="1600" dirty="0"/>
          </a:p>
          <a:p>
            <a:r>
              <a:rPr lang="en-US" sz="1800" dirty="0"/>
              <a:t>To further understand the research being conducted, as well as, finding two functional cheats to conduct the experiment in the later stage of this paper, a popular competitive game where a notorious Anti-Cheat system is present must be found; Alongside a provider offering a cheat to it. </a:t>
            </a:r>
            <a:endParaRPr lang="en-GB" sz="1800" dirty="0"/>
          </a:p>
          <a:p>
            <a:endParaRPr lang="en-GB" sz="1800" dirty="0"/>
          </a:p>
          <a:p>
            <a:r>
              <a:rPr lang="en-US" sz="1800" dirty="0"/>
              <a:t>Being familiar with the competitive games already, the process of skimming through different providers was simple.</a:t>
            </a:r>
            <a:endParaRPr lang="en-GB" sz="1800" dirty="0"/>
          </a:p>
          <a:p>
            <a:pPr marL="114300" indent="0">
              <a:buNone/>
            </a:pPr>
            <a:endParaRPr lang="en-GB" sz="1800" dirty="0"/>
          </a:p>
          <a:p>
            <a:r>
              <a:rPr lang="en-US" sz="1800" dirty="0"/>
              <a:t>The game, </a:t>
            </a:r>
            <a:r>
              <a:rPr lang="en-US" sz="1800" i="1" dirty="0"/>
              <a:t>Team Fortress 2</a:t>
            </a:r>
            <a:r>
              <a:rPr lang="en-US" sz="1800" dirty="0"/>
              <a:t>, a popular competitive FPS (First-Person Shooter) game, was chosen. The follow description of competitive play was taken from the game’s Steam store page:</a:t>
            </a:r>
            <a:endParaRPr lang="en-GB" sz="1800" dirty="0"/>
          </a:p>
          <a:p>
            <a:pPr lvl="1"/>
            <a:r>
              <a:rPr lang="en-US" sz="1400" dirty="0"/>
              <a:t>“</a:t>
            </a:r>
            <a:r>
              <a:rPr lang="en-US" sz="1400" i="1" dirty="0"/>
              <a:t>Community competitive play in Team Fortress 2 refers to organized gaming done for the purpose of playing through skillful competition, practiced teamwork, and self-improvement, especially in a league setting. There are 3 main competitive formats in TF2 - 6v6 (commonly referred to as '6s'), Highlander (commonly referred to as 'HL'), and </a:t>
            </a:r>
            <a:r>
              <a:rPr lang="en-US" sz="1400" i="1" dirty="0" err="1"/>
              <a:t>Prolander</a:t>
            </a:r>
            <a:r>
              <a:rPr lang="en-US" sz="1400" i="1" dirty="0"/>
              <a:t> (also known as 7v7). Other formats of competitive play include 4v4, </a:t>
            </a:r>
            <a:r>
              <a:rPr lang="en-US" sz="1400" i="1" dirty="0" err="1"/>
              <a:t>Ultiduo</a:t>
            </a:r>
            <a:r>
              <a:rPr lang="en-US" sz="1400" i="1" dirty="0"/>
              <a:t>, and </a:t>
            </a:r>
            <a:r>
              <a:rPr lang="en-US" sz="1400" i="1" dirty="0" err="1"/>
              <a:t>Bball</a:t>
            </a:r>
            <a:r>
              <a:rPr lang="en-US" sz="1400" i="1" dirty="0"/>
              <a:t>, which are played in more casual competitions, rather than prized and more serious competitions.</a:t>
            </a:r>
            <a:r>
              <a:rPr lang="en-US" sz="1400" dirty="0"/>
              <a:t>”</a:t>
            </a:r>
            <a:endParaRPr lang="en-GB" sz="1400" dirty="0"/>
          </a:p>
        </p:txBody>
      </p:sp>
    </p:spTree>
    <p:extLst>
      <p:ext uri="{BB962C8B-B14F-4D97-AF65-F5344CB8AC3E}">
        <p14:creationId xmlns:p14="http://schemas.microsoft.com/office/powerpoint/2010/main" val="287012155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Literature Review (Cont.)</a:t>
            </a:r>
            <a:endParaRPr dirty="0"/>
          </a:p>
        </p:txBody>
      </p:sp>
      <p:sp>
        <p:nvSpPr>
          <p:cNvPr id="139" name="Google Shape;139;p20"/>
          <p:cNvSpPr txBox="1">
            <a:spLocks noGrp="1"/>
          </p:cNvSpPr>
          <p:nvPr>
            <p:ph type="body" idx="1"/>
          </p:nvPr>
        </p:nvSpPr>
        <p:spPr>
          <a:xfrm>
            <a:off x="457200" y="601950"/>
            <a:ext cx="8229600" cy="4526100"/>
          </a:xfrm>
          <a:prstGeom prst="rect">
            <a:avLst/>
          </a:prstGeom>
          <a:noFill/>
          <a:ln>
            <a:noFill/>
          </a:ln>
        </p:spPr>
        <p:txBody>
          <a:bodyPr spcFirstLastPara="1" wrap="square" lIns="91425" tIns="45700" rIns="91425" bIns="45700" anchor="t" anchorCtr="0">
            <a:noAutofit/>
          </a:bodyPr>
          <a:lstStyle/>
          <a:p>
            <a:pPr marL="114300" indent="0">
              <a:buNone/>
            </a:pPr>
            <a:endParaRPr lang="en-US" sz="1200" dirty="0"/>
          </a:p>
          <a:p>
            <a:r>
              <a:rPr lang="en-US" sz="2000" dirty="0"/>
              <a:t>The provider, </a:t>
            </a:r>
            <a:r>
              <a:rPr lang="en-US" sz="2000" i="1" dirty="0"/>
              <a:t>LMAOBOX</a:t>
            </a:r>
            <a:r>
              <a:rPr lang="en-US" sz="2000" dirty="0"/>
              <a:t>, features a list of premium Team Fortress 2 cheats that is an instant access, pay once and keep forever deal for $20.</a:t>
            </a:r>
          </a:p>
          <a:p>
            <a:endParaRPr lang="en-US" sz="2000" dirty="0"/>
          </a:p>
          <a:p>
            <a:r>
              <a:rPr lang="en-US" sz="2000" dirty="0"/>
              <a:t>The following is the list of features that comes with the LMAOBOX Project:</a:t>
            </a:r>
            <a:endParaRPr lang="en-GB" sz="1400" dirty="0"/>
          </a:p>
          <a:p>
            <a:pPr marL="114300" indent="0">
              <a:buNone/>
            </a:pPr>
            <a:r>
              <a:rPr lang="en-US" sz="2000" dirty="0"/>
              <a:t> </a:t>
            </a:r>
            <a:endParaRPr lang="en-GB" sz="1400" dirty="0"/>
          </a:p>
          <a:p>
            <a:pPr lvl="0" fontAlgn="base"/>
            <a:r>
              <a:rPr lang="en-US" sz="1800" b="1" dirty="0"/>
              <a:t>AIM-BOT:</a:t>
            </a:r>
            <a:endParaRPr lang="en-GB" sz="1800" dirty="0"/>
          </a:p>
          <a:p>
            <a:pPr lvl="1" fontAlgn="base"/>
            <a:r>
              <a:rPr lang="en-US" sz="1600" b="1" i="1" dirty="0"/>
              <a:t>Aim Bot</a:t>
            </a:r>
            <a:r>
              <a:rPr lang="en-US" sz="1600" dirty="0"/>
              <a:t> - Automatically aim at enemy</a:t>
            </a:r>
            <a:endParaRPr lang="en-GB" sz="1800" dirty="0"/>
          </a:p>
          <a:p>
            <a:pPr lvl="1" fontAlgn="base"/>
            <a:r>
              <a:rPr lang="en-US" sz="1600" b="1" i="1" dirty="0"/>
              <a:t>Aim Key</a:t>
            </a:r>
            <a:r>
              <a:rPr lang="en-US" sz="1600" dirty="0"/>
              <a:t> - Only automatically aim if you hold down the assigned key</a:t>
            </a:r>
            <a:endParaRPr lang="en-GB" sz="1800" dirty="0"/>
          </a:p>
          <a:p>
            <a:pPr lvl="1" fontAlgn="base"/>
            <a:r>
              <a:rPr lang="en-US" sz="1600" b="1" i="1" dirty="0"/>
              <a:t>Aim </a:t>
            </a:r>
            <a:r>
              <a:rPr lang="en-US" sz="1600" b="1" i="1" dirty="0" err="1"/>
              <a:t>Fov</a:t>
            </a:r>
            <a:r>
              <a:rPr lang="en-US" sz="1600" dirty="0"/>
              <a:t> - Only aim at targets within a specified </a:t>
            </a:r>
            <a:r>
              <a:rPr lang="en-US" sz="1600" dirty="0" err="1"/>
              <a:t>fov</a:t>
            </a:r>
            <a:endParaRPr lang="en-GB" sz="1800" dirty="0"/>
          </a:p>
          <a:p>
            <a:pPr lvl="1" fontAlgn="base"/>
            <a:r>
              <a:rPr lang="en-US" sz="1600" b="1" i="1" dirty="0"/>
              <a:t>Priority</a:t>
            </a:r>
            <a:r>
              <a:rPr lang="en-US" sz="1600" dirty="0"/>
              <a:t> - Who to aim at (Closest to your crosshair, most health, least distance, etc.)</a:t>
            </a:r>
            <a:endParaRPr lang="en-GB" sz="1800" dirty="0"/>
          </a:p>
          <a:p>
            <a:pPr lvl="1" fontAlgn="base"/>
            <a:r>
              <a:rPr lang="en-US" sz="1600" b="1" i="1" dirty="0"/>
              <a:t>Target Lock</a:t>
            </a:r>
            <a:r>
              <a:rPr lang="en-US" sz="1600" dirty="0"/>
              <a:t> - </a:t>
            </a:r>
            <a:r>
              <a:rPr lang="en-US" sz="1600" dirty="0" err="1"/>
              <a:t>Dont</a:t>
            </a:r>
            <a:r>
              <a:rPr lang="en-US" sz="1600" dirty="0"/>
              <a:t> change target when already locked on to one</a:t>
            </a:r>
            <a:endParaRPr lang="en-GB" sz="1800" dirty="0"/>
          </a:p>
          <a:p>
            <a:pPr lvl="1" fontAlgn="base"/>
            <a:r>
              <a:rPr lang="en-US" sz="1600" b="1" i="1" dirty="0"/>
              <a:t>Aim Position</a:t>
            </a:r>
            <a:r>
              <a:rPr lang="en-US" sz="1600" dirty="0"/>
              <a:t> - Select </a:t>
            </a:r>
            <a:r>
              <a:rPr lang="en-US" sz="1600" dirty="0" err="1"/>
              <a:t>prefered</a:t>
            </a:r>
            <a:r>
              <a:rPr lang="en-US" sz="1600" dirty="0"/>
              <a:t> body part</a:t>
            </a:r>
            <a:endParaRPr lang="en-GB" sz="1800" dirty="0"/>
          </a:p>
          <a:p>
            <a:pPr lvl="1" fontAlgn="base"/>
            <a:r>
              <a:rPr lang="en-US" sz="1600" b="1" i="1" dirty="0"/>
              <a:t>Aim Assistance Only</a:t>
            </a:r>
            <a:r>
              <a:rPr lang="en-US" sz="1600" dirty="0"/>
              <a:t> - Only automatically aim when the mouse is moving</a:t>
            </a:r>
            <a:endParaRPr lang="en-GB" sz="1800" dirty="0"/>
          </a:p>
          <a:p>
            <a:endParaRPr lang="en-GB" sz="2000" dirty="0"/>
          </a:p>
          <a:p>
            <a:endParaRPr lang="en-GB" sz="1100" dirty="0"/>
          </a:p>
        </p:txBody>
      </p:sp>
    </p:spTree>
    <p:extLst>
      <p:ext uri="{BB962C8B-B14F-4D97-AF65-F5344CB8AC3E}">
        <p14:creationId xmlns:p14="http://schemas.microsoft.com/office/powerpoint/2010/main" val="4164905724"/>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Literature Review (Cont.)</a:t>
            </a:r>
            <a:endParaRPr dirty="0"/>
          </a:p>
        </p:txBody>
      </p:sp>
      <p:sp>
        <p:nvSpPr>
          <p:cNvPr id="139" name="Google Shape;139;p20"/>
          <p:cNvSpPr txBox="1">
            <a:spLocks noGrp="1"/>
          </p:cNvSpPr>
          <p:nvPr>
            <p:ph type="body" idx="1"/>
          </p:nvPr>
        </p:nvSpPr>
        <p:spPr>
          <a:xfrm>
            <a:off x="457200" y="916275"/>
            <a:ext cx="4114800" cy="4526100"/>
          </a:xfrm>
          <a:prstGeom prst="rect">
            <a:avLst/>
          </a:prstGeom>
          <a:noFill/>
          <a:ln>
            <a:noFill/>
          </a:ln>
        </p:spPr>
        <p:txBody>
          <a:bodyPr spcFirstLastPara="1" wrap="square" lIns="91425" tIns="45700" rIns="91425" bIns="45700" anchor="t" anchorCtr="0">
            <a:noAutofit/>
          </a:bodyPr>
          <a:lstStyle/>
          <a:p>
            <a:pPr marL="114300" indent="0">
              <a:buNone/>
            </a:pPr>
            <a:endParaRPr lang="en-US" sz="800" dirty="0"/>
          </a:p>
          <a:p>
            <a:pPr lvl="0" fontAlgn="base"/>
            <a:r>
              <a:rPr lang="en-US" sz="1400" b="1" dirty="0"/>
              <a:t>TRIGGER:</a:t>
            </a:r>
            <a:endParaRPr lang="en-GB" sz="1400" dirty="0"/>
          </a:p>
          <a:p>
            <a:pPr lvl="1" fontAlgn="base"/>
            <a:r>
              <a:rPr lang="en-US" sz="1200" b="1" i="1" dirty="0"/>
              <a:t>Trigger Key</a:t>
            </a:r>
            <a:r>
              <a:rPr lang="en-US" sz="1200" dirty="0"/>
              <a:t> - Only trigger if you hold down the assigned key</a:t>
            </a:r>
            <a:endParaRPr lang="en-GB" sz="1400" dirty="0"/>
          </a:p>
          <a:p>
            <a:pPr lvl="1" fontAlgn="base"/>
            <a:r>
              <a:rPr lang="en-US" sz="1200" b="1" i="1" dirty="0"/>
              <a:t>Auto Backstab</a:t>
            </a:r>
            <a:r>
              <a:rPr lang="en-US" sz="1200" dirty="0"/>
              <a:t> - Automatically backstab enemies when possible</a:t>
            </a:r>
            <a:endParaRPr lang="en-GB" sz="1400" dirty="0"/>
          </a:p>
          <a:p>
            <a:pPr lvl="1" fontAlgn="base"/>
            <a:r>
              <a:rPr lang="en-US" sz="1200" b="1" i="1" dirty="0"/>
              <a:t>Disguise After Attack</a:t>
            </a:r>
            <a:r>
              <a:rPr lang="en-US" sz="1200" dirty="0"/>
              <a:t> - Automatically disguise after attack</a:t>
            </a:r>
            <a:endParaRPr lang="en-GB" sz="1400" dirty="0"/>
          </a:p>
          <a:p>
            <a:pPr lvl="1" fontAlgn="base"/>
            <a:r>
              <a:rPr lang="en-US" sz="1200" b="1" i="1" dirty="0"/>
              <a:t>Ignore Razorback </a:t>
            </a:r>
            <a:r>
              <a:rPr lang="en-US" sz="1200" dirty="0"/>
              <a:t>- Do not backstab sniper with the razorback</a:t>
            </a:r>
            <a:endParaRPr lang="en-GB" sz="1400" dirty="0"/>
          </a:p>
          <a:p>
            <a:pPr lvl="1" fontAlgn="base"/>
            <a:r>
              <a:rPr lang="en-US" sz="1200" b="1" i="1" dirty="0"/>
              <a:t>Auto Detonate Sticky</a:t>
            </a:r>
            <a:r>
              <a:rPr lang="en-US" sz="1200" dirty="0"/>
              <a:t> - Automatically detonate stickies as </a:t>
            </a:r>
            <a:r>
              <a:rPr lang="en-US" sz="1200" dirty="0" err="1"/>
              <a:t>demoman</a:t>
            </a:r>
            <a:endParaRPr lang="en-GB" sz="1400" dirty="0"/>
          </a:p>
          <a:p>
            <a:endParaRPr lang="en-GB" sz="1100" dirty="0"/>
          </a:p>
          <a:p>
            <a:pPr lvl="0" fontAlgn="base"/>
            <a:r>
              <a:rPr lang="en-US" sz="1400" b="1" dirty="0"/>
              <a:t>ESP:</a:t>
            </a:r>
            <a:endParaRPr lang="en-GB" sz="1400" dirty="0"/>
          </a:p>
          <a:p>
            <a:pPr lvl="1" fontAlgn="base"/>
            <a:r>
              <a:rPr lang="en-US" sz="1200" b="1" i="1" dirty="0"/>
              <a:t>Players</a:t>
            </a:r>
            <a:r>
              <a:rPr lang="en-US" sz="1200" dirty="0"/>
              <a:t> - Show players through walls</a:t>
            </a:r>
            <a:endParaRPr lang="en-GB" sz="1400" dirty="0"/>
          </a:p>
          <a:p>
            <a:pPr lvl="1" fontAlgn="base"/>
            <a:r>
              <a:rPr lang="en-US" sz="1200" b="1" i="1" dirty="0"/>
              <a:t>Enemy Only</a:t>
            </a:r>
            <a:r>
              <a:rPr lang="en-US" sz="1200" dirty="0"/>
              <a:t> - Only show enemy players through walls</a:t>
            </a:r>
            <a:endParaRPr lang="en-GB" sz="1400" dirty="0"/>
          </a:p>
          <a:p>
            <a:pPr lvl="1" fontAlgn="base"/>
            <a:r>
              <a:rPr lang="en-US" sz="1200" b="1" i="1" dirty="0"/>
              <a:t>Centered </a:t>
            </a:r>
            <a:r>
              <a:rPr lang="en-US" sz="1200" dirty="0"/>
              <a:t>- Show text information centered</a:t>
            </a:r>
            <a:endParaRPr lang="en-GB" sz="1400" dirty="0"/>
          </a:p>
          <a:p>
            <a:pPr lvl="1" fontAlgn="base"/>
            <a:r>
              <a:rPr lang="en-US" sz="1200" b="1" i="1" dirty="0"/>
              <a:t>Friends</a:t>
            </a:r>
            <a:r>
              <a:rPr lang="en-US" sz="1200" dirty="0"/>
              <a:t> - Mark Steam friends and lobby members with different color</a:t>
            </a:r>
            <a:endParaRPr lang="en-GB" sz="1400" dirty="0"/>
          </a:p>
          <a:p>
            <a:endParaRPr lang="en-GB" sz="1100" dirty="0"/>
          </a:p>
          <a:p>
            <a:endParaRPr lang="en-GB" sz="1100" dirty="0"/>
          </a:p>
          <a:p>
            <a:endParaRPr lang="en-GB" sz="700" dirty="0"/>
          </a:p>
        </p:txBody>
      </p:sp>
      <p:sp>
        <p:nvSpPr>
          <p:cNvPr id="4" name="Google Shape;139;p20">
            <a:extLst>
              <a:ext uri="{FF2B5EF4-FFF2-40B4-BE49-F238E27FC236}">
                <a16:creationId xmlns:a16="http://schemas.microsoft.com/office/drawing/2014/main" id="{3CC572ED-8187-4A3E-B013-C0E1C7124F1C}"/>
              </a:ext>
            </a:extLst>
          </p:cNvPr>
          <p:cNvSpPr txBox="1">
            <a:spLocks/>
          </p:cNvSpPr>
          <p:nvPr/>
        </p:nvSpPr>
        <p:spPr>
          <a:xfrm>
            <a:off x="4572000" y="960437"/>
            <a:ext cx="4114800" cy="4526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20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lvl="0" fontAlgn="base"/>
            <a:r>
              <a:rPr lang="en-US" sz="1400" b="1" dirty="0"/>
              <a:t>RADAR:</a:t>
            </a:r>
            <a:endParaRPr lang="en-GB" sz="1400" dirty="0"/>
          </a:p>
          <a:p>
            <a:pPr lvl="1" fontAlgn="base"/>
            <a:r>
              <a:rPr lang="en-US" sz="1200" b="1" i="1" dirty="0"/>
              <a:t>Radar</a:t>
            </a:r>
            <a:r>
              <a:rPr lang="en-US" sz="1200" dirty="0"/>
              <a:t> - Toggle radar</a:t>
            </a:r>
            <a:endParaRPr lang="en-GB" sz="1400" dirty="0"/>
          </a:p>
          <a:p>
            <a:pPr lvl="1" fontAlgn="base"/>
            <a:r>
              <a:rPr lang="en-US" sz="1200" b="1" i="1" dirty="0"/>
              <a:t>Enemy Only</a:t>
            </a:r>
            <a:r>
              <a:rPr lang="en-US" sz="1200" dirty="0"/>
              <a:t> - Only display enemies</a:t>
            </a:r>
            <a:endParaRPr lang="en-GB" sz="1400" dirty="0"/>
          </a:p>
          <a:p>
            <a:pPr lvl="1" fontAlgn="base"/>
            <a:r>
              <a:rPr lang="en-US" sz="1200" b="1" i="1" dirty="0"/>
              <a:t>Radar Type</a:t>
            </a:r>
            <a:r>
              <a:rPr lang="en-US" sz="1200" dirty="0"/>
              <a:t> - Square or Circular radar</a:t>
            </a:r>
            <a:endParaRPr lang="en-GB" sz="1400" dirty="0"/>
          </a:p>
          <a:p>
            <a:pPr lvl="1" fontAlgn="base"/>
            <a:r>
              <a:rPr lang="en-US" sz="1200" b="1" i="1" dirty="0"/>
              <a:t>Radar Size</a:t>
            </a:r>
            <a:r>
              <a:rPr lang="en-US" sz="1200" dirty="0"/>
              <a:t> - Radar size between 20 and 600</a:t>
            </a:r>
            <a:endParaRPr lang="en-GB" sz="1400" dirty="0"/>
          </a:p>
          <a:p>
            <a:endParaRPr lang="en-GB" sz="1100" dirty="0"/>
          </a:p>
          <a:p>
            <a:pPr lvl="0" fontAlgn="base"/>
            <a:r>
              <a:rPr lang="en-US" sz="1400" b="1" dirty="0"/>
              <a:t>VISUALS:</a:t>
            </a:r>
            <a:endParaRPr lang="en-GB" sz="1400" dirty="0"/>
          </a:p>
          <a:p>
            <a:pPr lvl="1" fontAlgn="base"/>
            <a:r>
              <a:rPr lang="en-US" sz="1200" b="1" i="1" dirty="0"/>
              <a:t>Colored Models</a:t>
            </a:r>
            <a:r>
              <a:rPr lang="en-US" sz="1200" dirty="0"/>
              <a:t> - Toggle colored models (aka </a:t>
            </a:r>
            <a:r>
              <a:rPr lang="en-US" sz="1200" dirty="0" err="1"/>
              <a:t>chams</a:t>
            </a:r>
            <a:r>
              <a:rPr lang="en-US" sz="1200" dirty="0"/>
              <a:t>)</a:t>
            </a:r>
            <a:endParaRPr lang="en-GB" sz="1400" dirty="0"/>
          </a:p>
          <a:p>
            <a:pPr lvl="1" fontAlgn="base"/>
            <a:r>
              <a:rPr lang="en-US" sz="1200" b="1" i="1" dirty="0"/>
              <a:t>Draw Mode</a:t>
            </a:r>
            <a:r>
              <a:rPr lang="en-US" sz="1200" dirty="0"/>
              <a:t> - Toggle between always, when invisible and when visible</a:t>
            </a:r>
            <a:endParaRPr lang="en-GB" sz="1400" dirty="0"/>
          </a:p>
          <a:p>
            <a:pPr lvl="1" fontAlgn="base"/>
            <a:r>
              <a:rPr lang="en-US" sz="1200" b="1" i="1" dirty="0"/>
              <a:t>Draw Style</a:t>
            </a:r>
            <a:r>
              <a:rPr lang="en-US" sz="1200" dirty="0"/>
              <a:t> - Toggle between flat and textured</a:t>
            </a:r>
            <a:endParaRPr lang="en-GB" sz="1400" dirty="0"/>
          </a:p>
          <a:p>
            <a:pPr lvl="1" fontAlgn="base"/>
            <a:r>
              <a:rPr lang="en-US" sz="1200" b="1" i="1" dirty="0"/>
              <a:t>Enemy Only</a:t>
            </a:r>
            <a:r>
              <a:rPr lang="en-US" sz="1200" dirty="0"/>
              <a:t> - Only display enemies</a:t>
            </a:r>
            <a:endParaRPr lang="en-GB" sz="1400" dirty="0"/>
          </a:p>
          <a:p>
            <a:endParaRPr lang="en-GB" sz="1100" dirty="0"/>
          </a:p>
          <a:p>
            <a:pPr lvl="0" fontAlgn="base"/>
            <a:r>
              <a:rPr lang="en-US" sz="1400" b="1" dirty="0"/>
              <a:t>MISCELLANEOUS:</a:t>
            </a:r>
            <a:endParaRPr lang="en-GB" sz="1400" dirty="0"/>
          </a:p>
          <a:p>
            <a:pPr lvl="1" fontAlgn="base"/>
            <a:r>
              <a:rPr lang="en-US" sz="1200" b="1" i="1" dirty="0"/>
              <a:t>Name Stealer</a:t>
            </a:r>
            <a:r>
              <a:rPr lang="en-US" sz="1200" dirty="0"/>
              <a:t> - Automatically steal another players name</a:t>
            </a:r>
            <a:endParaRPr lang="en-GB" sz="1400" dirty="0"/>
          </a:p>
          <a:p>
            <a:pPr lvl="1" fontAlgn="base"/>
            <a:r>
              <a:rPr lang="en-US" sz="1200" b="1" i="1" dirty="0"/>
              <a:t>Name </a:t>
            </a:r>
            <a:r>
              <a:rPr lang="en-US" sz="1200" b="1" i="1" dirty="0" err="1"/>
              <a:t>Linebreak</a:t>
            </a:r>
            <a:r>
              <a:rPr lang="en-US" sz="1200" dirty="0"/>
              <a:t> - Add line break for every space in your name</a:t>
            </a:r>
            <a:endParaRPr lang="en-GB" sz="1400" dirty="0"/>
          </a:p>
        </p:txBody>
      </p:sp>
    </p:spTree>
    <p:extLst>
      <p:ext uri="{BB962C8B-B14F-4D97-AF65-F5344CB8AC3E}">
        <p14:creationId xmlns:p14="http://schemas.microsoft.com/office/powerpoint/2010/main" val="879601194"/>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spcBef>
                <a:spcPts val="560"/>
              </a:spcBef>
              <a:buClr>
                <a:schemeClr val="dk1"/>
              </a:buClr>
              <a:buSzPts val="1100"/>
            </a:pPr>
            <a:r>
              <a:rPr lang="en-US" dirty="0"/>
              <a:t>Literature Review (Cont.)</a:t>
            </a:r>
            <a:endParaRPr dirty="0"/>
          </a:p>
        </p:txBody>
      </p:sp>
      <p:sp>
        <p:nvSpPr>
          <p:cNvPr id="139" name="Google Shape;139;p20"/>
          <p:cNvSpPr txBox="1">
            <a:spLocks noGrp="1"/>
          </p:cNvSpPr>
          <p:nvPr>
            <p:ph type="body" idx="1"/>
          </p:nvPr>
        </p:nvSpPr>
        <p:spPr>
          <a:xfrm>
            <a:off x="457200" y="1421100"/>
            <a:ext cx="8229600" cy="4526100"/>
          </a:xfrm>
          <a:prstGeom prst="rect">
            <a:avLst/>
          </a:prstGeom>
          <a:noFill/>
          <a:ln>
            <a:noFill/>
          </a:ln>
        </p:spPr>
        <p:txBody>
          <a:bodyPr spcFirstLastPara="1" wrap="square" lIns="91425" tIns="45700" rIns="91425" bIns="45700" anchor="t" anchorCtr="0">
            <a:noAutofit/>
          </a:bodyPr>
          <a:lstStyle/>
          <a:p>
            <a:r>
              <a:rPr lang="en-US" sz="2000" dirty="0"/>
              <a:t>The </a:t>
            </a:r>
            <a:r>
              <a:rPr lang="en-US" sz="2000" i="1" dirty="0"/>
              <a:t>LMAOBOX Project</a:t>
            </a:r>
            <a:r>
              <a:rPr lang="en-US" sz="2000" dirty="0"/>
              <a:t> software features stealth from the following Anti-Cheat software:</a:t>
            </a:r>
            <a:endParaRPr lang="en-GB" sz="2000" dirty="0"/>
          </a:p>
          <a:p>
            <a:pPr lvl="1"/>
            <a:r>
              <a:rPr lang="en-US" sz="2000" b="1" dirty="0"/>
              <a:t>“</a:t>
            </a:r>
            <a:r>
              <a:rPr lang="en-US" sz="2000" b="1" i="1" dirty="0"/>
              <a:t>Valve Anti-Cheat</a:t>
            </a:r>
            <a:r>
              <a:rPr lang="en-US" sz="2000" b="1" dirty="0"/>
              <a:t>”</a:t>
            </a:r>
            <a:endParaRPr lang="en-GB" sz="2000" dirty="0"/>
          </a:p>
          <a:p>
            <a:pPr lvl="2"/>
            <a:r>
              <a:rPr lang="en-US" sz="1600" dirty="0"/>
              <a:t>Valve’s Anti-Cheat (VAC) systems works by detecting cheats using their cheat signatures. In which they claim that any third-party modifications to a game designed to give one player an advantage over another is classified as a cheat or hack and will trigger a VAC ban.</a:t>
            </a:r>
          </a:p>
          <a:p>
            <a:pPr marL="1028700" lvl="2" indent="0">
              <a:buNone/>
            </a:pPr>
            <a:endParaRPr lang="en-GB" sz="1600" dirty="0"/>
          </a:p>
          <a:p>
            <a:pPr lvl="1"/>
            <a:r>
              <a:rPr lang="en-US" sz="2000" b="1" dirty="0"/>
              <a:t>“</a:t>
            </a:r>
            <a:r>
              <a:rPr lang="en-US" sz="2000" b="1" i="1" dirty="0" err="1"/>
              <a:t>SourceMod</a:t>
            </a:r>
            <a:r>
              <a:rPr lang="en-US" sz="2000" b="1" i="1" dirty="0"/>
              <a:t> Anti-Cheat</a:t>
            </a:r>
            <a:r>
              <a:rPr lang="en-US" sz="2000" b="1" dirty="0"/>
              <a:t>”</a:t>
            </a:r>
            <a:r>
              <a:rPr lang="en-US" sz="2000" dirty="0"/>
              <a:t> </a:t>
            </a:r>
            <a:endParaRPr lang="en-GB" sz="2000" dirty="0"/>
          </a:p>
          <a:p>
            <a:pPr lvl="2"/>
            <a:r>
              <a:rPr lang="en-US" sz="1600" dirty="0" err="1"/>
              <a:t>SourceMod</a:t>
            </a:r>
            <a:r>
              <a:rPr lang="en-US" sz="1600" dirty="0"/>
              <a:t> Anti-Cheat (SMAC) system is supposed to protects a game server against common threats, hacks, scripts, exploits, commands, </a:t>
            </a:r>
            <a:r>
              <a:rPr lang="en-US" sz="1600" dirty="0" err="1"/>
              <a:t>cvars</a:t>
            </a:r>
            <a:r>
              <a:rPr lang="en-US" sz="1600" dirty="0"/>
              <a:t>, or cheats currently being used today to cause servers harm.</a:t>
            </a:r>
            <a:endParaRPr lang="en-GB" sz="700" dirty="0"/>
          </a:p>
        </p:txBody>
      </p:sp>
    </p:spTree>
    <p:extLst>
      <p:ext uri="{BB962C8B-B14F-4D97-AF65-F5344CB8AC3E}">
        <p14:creationId xmlns:p14="http://schemas.microsoft.com/office/powerpoint/2010/main" val="202574850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457200" y="-182563"/>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Abstract</a:t>
            </a:r>
            <a:endParaRPr dirty="0"/>
          </a:p>
        </p:txBody>
      </p:sp>
      <p:sp>
        <p:nvSpPr>
          <p:cNvPr id="103" name="Google Shape;103;p15"/>
          <p:cNvSpPr txBox="1">
            <a:spLocks noGrp="1"/>
          </p:cNvSpPr>
          <p:nvPr>
            <p:ph type="body" idx="1"/>
          </p:nvPr>
        </p:nvSpPr>
        <p:spPr>
          <a:xfrm>
            <a:off x="457200" y="1047617"/>
            <a:ext cx="8229600" cy="4526100"/>
          </a:xfrm>
          <a:prstGeom prst="rect">
            <a:avLst/>
          </a:prstGeom>
        </p:spPr>
        <p:txBody>
          <a:bodyPr spcFirstLastPara="1" wrap="square" lIns="91425" tIns="45700" rIns="91425" bIns="45700" anchor="t" anchorCtr="0">
            <a:noAutofit/>
          </a:bodyPr>
          <a:lstStyle/>
          <a:p>
            <a:pPr lvl="0" indent="-381000">
              <a:buSzPts val="2400"/>
            </a:pPr>
            <a:r>
              <a:rPr lang="en-US" sz="2000" dirty="0"/>
              <a:t>Within the realm of online competitive videogames, there are bound to be cheaters.</a:t>
            </a:r>
          </a:p>
          <a:p>
            <a:pPr lvl="1" indent="-381000">
              <a:buSzPts val="2400"/>
            </a:pPr>
            <a:r>
              <a:rPr lang="en-US" sz="1800" dirty="0"/>
              <a:t>There are groups of individuals out there who constantly discover and dig for ways to gain an unfair advantage in online play.</a:t>
            </a:r>
          </a:p>
          <a:p>
            <a:pPr marL="533400" lvl="1" indent="0">
              <a:buSzPts val="2400"/>
              <a:buNone/>
            </a:pPr>
            <a:endParaRPr lang="en-US" sz="1800" dirty="0"/>
          </a:p>
          <a:p>
            <a:pPr lvl="1" indent="-381000">
              <a:buSzPts val="2400"/>
            </a:pPr>
            <a:r>
              <a:rPr lang="en-US" sz="1800" dirty="0"/>
              <a:t>The cheaters look for an upper hand over the other players by:</a:t>
            </a:r>
          </a:p>
          <a:p>
            <a:pPr lvl="2" indent="-381000">
              <a:buSzPts val="2400"/>
            </a:pPr>
            <a:r>
              <a:rPr lang="en-US" sz="1600" dirty="0"/>
              <a:t>Having a steadier aim, seeing things others cannot, infinite ammunition, or misusing a bug that leads them to being invincible.</a:t>
            </a:r>
          </a:p>
        </p:txBody>
      </p:sp>
      <p:sp>
        <p:nvSpPr>
          <p:cNvPr id="6" name="Google Shape;103;p15">
            <a:extLst>
              <a:ext uri="{FF2B5EF4-FFF2-40B4-BE49-F238E27FC236}">
                <a16:creationId xmlns:a16="http://schemas.microsoft.com/office/drawing/2014/main" id="{60612B46-DA4E-4E88-9A3B-998E41489648}"/>
              </a:ext>
            </a:extLst>
          </p:cNvPr>
          <p:cNvSpPr txBox="1">
            <a:spLocks/>
          </p:cNvSpPr>
          <p:nvPr/>
        </p:nvSpPr>
        <p:spPr>
          <a:xfrm>
            <a:off x="457200" y="3806634"/>
            <a:ext cx="8229600" cy="4526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20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indent="-381000">
              <a:buSzPts val="2400"/>
            </a:pPr>
            <a:r>
              <a:rPr lang="en-US" sz="2000" dirty="0"/>
              <a:t>Online games have an Anti-Cheat software in place to protect the server against cheaters, but how secure is it. The main objective of the paper is to identify key scenarios into what a user recognizes and experiences in terms of being exposed to cheats, to possibly aid in the creations of a more secure Anti-Cheat software for developing existing/future studios.</a:t>
            </a:r>
          </a:p>
          <a:p>
            <a:pPr indent="-381000">
              <a:buSzPts val="2400"/>
            </a:pP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sz="2800" dirty="0"/>
              <a:t>Methodology and Challenges</a:t>
            </a:r>
            <a:endParaRPr dirty="0"/>
          </a:p>
        </p:txBody>
      </p:sp>
      <p:sp>
        <p:nvSpPr>
          <p:cNvPr id="159" name="Google Shape;159;p23"/>
          <p:cNvSpPr txBox="1">
            <a:spLocks noGrp="1"/>
          </p:cNvSpPr>
          <p:nvPr>
            <p:ph type="body" idx="1"/>
          </p:nvPr>
        </p:nvSpPr>
        <p:spPr>
          <a:xfrm>
            <a:off x="457200" y="763875"/>
            <a:ext cx="8229600" cy="3730200"/>
          </a:xfrm>
          <a:prstGeom prst="rect">
            <a:avLst/>
          </a:prstGeom>
          <a:noFill/>
          <a:ln>
            <a:noFill/>
          </a:ln>
        </p:spPr>
        <p:txBody>
          <a:bodyPr spcFirstLastPara="1" wrap="square" lIns="91425" tIns="45700" rIns="91425" bIns="45700" anchor="t" anchorCtr="0">
            <a:noAutofit/>
          </a:bodyPr>
          <a:lstStyle/>
          <a:p>
            <a:pPr marL="0" lvl="0" indent="0">
              <a:lnSpc>
                <a:spcPct val="115000"/>
              </a:lnSpc>
              <a:buNone/>
            </a:pPr>
            <a:r>
              <a:rPr lang="en-US" sz="1600" dirty="0"/>
              <a:t>The main focus of this study is to identify key scenarios into what a player sees and experiences in terms of cheats, to aid in verbally financing and creating a more secure Anti-Cheat software for Third-Party companies and/or respected game studios. The first step to achieving this was to skim through several cheat providers and forum postings for relevant competitive functional script to conduct an experiment within an Anti-Cheat protected game/server. This step took time since there were many competitive online games with different Anti-Cheat systems in place. After thorough research and testing out scripts, I was able to discover working cheats that adapted to my cheat spectrum. The result was testing two official server instances, in two different games, under two different Anti-Cheat systems, with a full player lobby</a:t>
            </a:r>
          </a:p>
          <a:p>
            <a:pPr marL="0" lvl="0" indent="0">
              <a:lnSpc>
                <a:spcPct val="115000"/>
              </a:lnSpc>
              <a:buNone/>
            </a:pPr>
            <a:endParaRPr lang="en-US" sz="1400" dirty="0"/>
          </a:p>
          <a:p>
            <a:pPr marL="0" indent="0">
              <a:lnSpc>
                <a:spcPct val="115000"/>
              </a:lnSpc>
              <a:buNone/>
            </a:pPr>
            <a:r>
              <a:rPr lang="en-US" sz="1600" dirty="0"/>
              <a:t>However, I did come across multiple challenges through this project. The first being the hardware and software needed to experiment the downloaded scripts from the providers, which ranged from: purchasing one of the games to be experimented on, purchasing a subscription for the cheat and risking an account VAC ban or game ban on the respected account. Since of course, the cheat provider could be possibly be selling an outdated cheat that has been patched; Some cheat providers from an open-community may even create fake testimonials just to generate sales.</a:t>
            </a:r>
            <a:endParaRPr lang="en-GB" sz="1600" dirty="0"/>
          </a:p>
          <a:p>
            <a:pPr marL="0" lvl="0" indent="0">
              <a:lnSpc>
                <a:spcPct val="115000"/>
              </a:lnSpc>
              <a:buNone/>
            </a:pP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457200" y="36512"/>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sz="2800" dirty="0"/>
              <a:t>Methodology and Challenges (Cont.)</a:t>
            </a:r>
            <a:endParaRPr dirty="0"/>
          </a:p>
        </p:txBody>
      </p:sp>
      <p:sp>
        <p:nvSpPr>
          <p:cNvPr id="159" name="Google Shape;159;p23"/>
          <p:cNvSpPr txBox="1">
            <a:spLocks noGrp="1"/>
          </p:cNvSpPr>
          <p:nvPr>
            <p:ph type="body" idx="1"/>
          </p:nvPr>
        </p:nvSpPr>
        <p:spPr>
          <a:xfrm>
            <a:off x="457200" y="1497300"/>
            <a:ext cx="8229600" cy="3730200"/>
          </a:xfrm>
          <a:prstGeom prst="rect">
            <a:avLst/>
          </a:prstGeom>
          <a:noFill/>
          <a:ln>
            <a:noFill/>
          </a:ln>
        </p:spPr>
        <p:txBody>
          <a:bodyPr spcFirstLastPara="1" wrap="square" lIns="91425" tIns="45700" rIns="91425" bIns="45700" anchor="t" anchorCtr="0">
            <a:noAutofit/>
          </a:bodyPr>
          <a:lstStyle/>
          <a:p>
            <a:r>
              <a:rPr lang="en-US" sz="1800" dirty="0"/>
              <a:t>Based on the context of this experiment and study. I, the researcher, will use Convenience sampling to attain the results. The participants from both, Counter-Strike: Global Offensive (CS:GO) and Deceit, will be asked to take a short survey based on their experience with being in the same lobby as a cheater. The process will be repeated several times across from different instances and servers until enough people are interviewed. The subjects within both games are perfect victims since they play on official server matchmaking, which is under the protection of at least one </a:t>
            </a:r>
            <a:r>
              <a:rPr lang="en-US" sz="1800" dirty="0" err="1"/>
              <a:t>Anit</a:t>
            </a:r>
            <a:r>
              <a:rPr lang="en-US" sz="1800" dirty="0"/>
              <a:t>-Cheat software in place. The participants will be asks to participate using in-game text chat, in-game voice chat or being contacted by the researcher via the recent players list. Specifically within CS:GO, I have further downed the sample size to avoid bias, since I will be selecting the players who are in the opposing team who will most likely be losing due to being pitted against high improbable odds.</a:t>
            </a:r>
            <a:endParaRPr lang="en-GB" sz="1800" dirty="0"/>
          </a:p>
        </p:txBody>
      </p:sp>
    </p:spTree>
    <p:extLst>
      <p:ext uri="{BB962C8B-B14F-4D97-AF65-F5344CB8AC3E}">
        <p14:creationId xmlns:p14="http://schemas.microsoft.com/office/powerpoint/2010/main" val="32511488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266700" y="-106363"/>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dirty="0"/>
              <a:t>Results</a:t>
            </a:r>
            <a:endParaRPr dirty="0"/>
          </a:p>
        </p:txBody>
      </p:sp>
      <p:pic>
        <p:nvPicPr>
          <p:cNvPr id="5" name="Picture 4" descr="C:\Users\Frenetico\AppData\Local\Microsoft\Windows\INetCache\Content.MSO\FF3BE74B.tmp">
            <a:extLst>
              <a:ext uri="{FF2B5EF4-FFF2-40B4-BE49-F238E27FC236}">
                <a16:creationId xmlns:a16="http://schemas.microsoft.com/office/drawing/2014/main" id="{8D370752-1FD4-4777-ABD2-46B4B08946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949" y="1036637"/>
            <a:ext cx="4075749" cy="2219009"/>
          </a:xfrm>
          <a:prstGeom prst="rect">
            <a:avLst/>
          </a:prstGeom>
          <a:noFill/>
          <a:ln w="19050">
            <a:solidFill>
              <a:schemeClr val="tx1"/>
            </a:solidFill>
          </a:ln>
        </p:spPr>
      </p:pic>
      <p:pic>
        <p:nvPicPr>
          <p:cNvPr id="6" name="Picture 5" descr="C:\Users\Frenetico\AppData\Local\Microsoft\Windows\INetCache\Content.MSO\5B2C0A91.tmp">
            <a:extLst>
              <a:ext uri="{FF2B5EF4-FFF2-40B4-BE49-F238E27FC236}">
                <a16:creationId xmlns:a16="http://schemas.microsoft.com/office/drawing/2014/main" id="{707D5F14-6D56-4D6A-9278-682CC43C434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949" y="3429000"/>
            <a:ext cx="4075748" cy="2116138"/>
          </a:xfrm>
          <a:prstGeom prst="rect">
            <a:avLst/>
          </a:prstGeom>
          <a:noFill/>
          <a:ln w="31750">
            <a:solidFill>
              <a:schemeClr val="tx1"/>
            </a:solidFill>
          </a:ln>
        </p:spPr>
      </p:pic>
      <p:pic>
        <p:nvPicPr>
          <p:cNvPr id="7" name="Picture 6" descr="C:\Users\Frenetico\AppData\Local\Microsoft\Windows\INetCache\Content.MSO\5AB07BC7.tmp">
            <a:extLst>
              <a:ext uri="{FF2B5EF4-FFF2-40B4-BE49-F238E27FC236}">
                <a16:creationId xmlns:a16="http://schemas.microsoft.com/office/drawing/2014/main" id="{E4B47B87-BC41-4B53-AFDE-F4036F5EBC7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6301" y="1036638"/>
            <a:ext cx="4075748" cy="2219008"/>
          </a:xfrm>
          <a:prstGeom prst="rect">
            <a:avLst/>
          </a:prstGeom>
          <a:noFill/>
          <a:ln w="31750">
            <a:solidFill>
              <a:schemeClr val="tx1"/>
            </a:solidFill>
          </a:ln>
        </p:spPr>
      </p:pic>
      <p:pic>
        <p:nvPicPr>
          <p:cNvPr id="8" name="Picture 7" descr="C:\Users\Frenetico\AppData\Local\Microsoft\Windows\INetCache\Content.MSO\3F9EA06D.tmp">
            <a:extLst>
              <a:ext uri="{FF2B5EF4-FFF2-40B4-BE49-F238E27FC236}">
                <a16:creationId xmlns:a16="http://schemas.microsoft.com/office/drawing/2014/main" id="{74F7AC81-5634-4193-AA37-2325687DF33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6301" y="3429000"/>
            <a:ext cx="4075748" cy="2116138"/>
          </a:xfrm>
          <a:prstGeom prst="rect">
            <a:avLst/>
          </a:prstGeom>
          <a:noFill/>
          <a:ln w="3175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400050" y="-192088"/>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dirty="0"/>
              <a:t>Results (Cont.)</a:t>
            </a:r>
            <a:endParaRPr dirty="0"/>
          </a:p>
        </p:txBody>
      </p:sp>
      <p:pic>
        <p:nvPicPr>
          <p:cNvPr id="9" name="Picture 8" descr="C:\Users\Frenetico\AppData\Local\Microsoft\Windows\INetCache\Content.MSO\E4507A03.tmp">
            <a:extLst>
              <a:ext uri="{FF2B5EF4-FFF2-40B4-BE49-F238E27FC236}">
                <a16:creationId xmlns:a16="http://schemas.microsoft.com/office/drawing/2014/main" id="{5259138A-0CED-4B8E-9CE7-39654A6029C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404" y="895984"/>
            <a:ext cx="3795396" cy="2294891"/>
          </a:xfrm>
          <a:prstGeom prst="rect">
            <a:avLst/>
          </a:prstGeom>
          <a:noFill/>
          <a:ln w="31750">
            <a:solidFill>
              <a:schemeClr val="tx1"/>
            </a:solidFill>
          </a:ln>
        </p:spPr>
      </p:pic>
      <p:pic>
        <p:nvPicPr>
          <p:cNvPr id="10" name="Picture 9" descr="C:\Users\Frenetico\AppData\Local\Microsoft\Windows\INetCache\Content.MSO\9ABB0609.tmp">
            <a:extLst>
              <a:ext uri="{FF2B5EF4-FFF2-40B4-BE49-F238E27FC236}">
                <a16:creationId xmlns:a16="http://schemas.microsoft.com/office/drawing/2014/main" id="{67E93761-D64B-44A7-A12D-3A7E9A419A7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404" y="3431222"/>
            <a:ext cx="3795396" cy="2294890"/>
          </a:xfrm>
          <a:prstGeom prst="rect">
            <a:avLst/>
          </a:prstGeom>
          <a:noFill/>
          <a:ln w="31750">
            <a:solidFill>
              <a:schemeClr val="tx1"/>
            </a:solidFill>
          </a:ln>
        </p:spPr>
      </p:pic>
      <p:pic>
        <p:nvPicPr>
          <p:cNvPr id="11" name="Picture 10" descr="C:\Users\Frenetico\AppData\Local\Microsoft\Windows\INetCache\Content.MSO\7CB39DFF.tmp">
            <a:extLst>
              <a:ext uri="{FF2B5EF4-FFF2-40B4-BE49-F238E27FC236}">
                <a16:creationId xmlns:a16="http://schemas.microsoft.com/office/drawing/2014/main" id="{CC2B3E98-760D-4AAA-8B8F-3F6EC502D47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90452" y="895984"/>
            <a:ext cx="3577273" cy="2294890"/>
          </a:xfrm>
          <a:prstGeom prst="rect">
            <a:avLst/>
          </a:prstGeom>
          <a:noFill/>
          <a:ln w="31750">
            <a:solidFill>
              <a:schemeClr val="tx1"/>
            </a:solidFill>
          </a:ln>
        </p:spPr>
      </p:pic>
      <p:pic>
        <p:nvPicPr>
          <p:cNvPr id="12" name="Picture 11" descr="C:\Users\Frenetico\AppData\Local\Microsoft\Windows\INetCache\Content.MSO\583C5765.tmp">
            <a:extLst>
              <a:ext uri="{FF2B5EF4-FFF2-40B4-BE49-F238E27FC236}">
                <a16:creationId xmlns:a16="http://schemas.microsoft.com/office/drawing/2014/main" id="{1870BDFA-0CDC-4C5D-A8DE-6B768880F0F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90452" y="3431221"/>
            <a:ext cx="3577273" cy="2294890"/>
          </a:xfrm>
          <a:prstGeom prst="rect">
            <a:avLst/>
          </a:prstGeom>
          <a:noFill/>
          <a:ln w="31750">
            <a:solidFill>
              <a:schemeClr val="tx1"/>
            </a:solidFill>
          </a:ln>
        </p:spPr>
      </p:pic>
    </p:spTree>
    <p:extLst>
      <p:ext uri="{BB962C8B-B14F-4D97-AF65-F5344CB8AC3E}">
        <p14:creationId xmlns:p14="http://schemas.microsoft.com/office/powerpoint/2010/main" val="355122798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400050" y="-192088"/>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dirty="0"/>
              <a:t>Results and </a:t>
            </a:r>
            <a:r>
              <a:rPr lang="en-US" dirty="0" err="1"/>
              <a:t>Conlusion</a:t>
            </a:r>
            <a:endParaRPr dirty="0"/>
          </a:p>
        </p:txBody>
      </p:sp>
      <p:pic>
        <p:nvPicPr>
          <p:cNvPr id="7" name="Picture 6" descr="C:\Users\Frenetico\AppData\Local\Microsoft\Windows\INetCache\Content.MSO\206F63BB.tmp">
            <a:extLst>
              <a:ext uri="{FF2B5EF4-FFF2-40B4-BE49-F238E27FC236}">
                <a16:creationId xmlns:a16="http://schemas.microsoft.com/office/drawing/2014/main" id="{53B6E26E-B3BF-4F9C-8A59-636D999853C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3" y="950912"/>
            <a:ext cx="3971924" cy="2031842"/>
          </a:xfrm>
          <a:prstGeom prst="rect">
            <a:avLst/>
          </a:prstGeom>
          <a:noFill/>
          <a:ln w="31750">
            <a:solidFill>
              <a:schemeClr val="tx1"/>
            </a:solidFill>
          </a:ln>
        </p:spPr>
      </p:pic>
      <p:pic>
        <p:nvPicPr>
          <p:cNvPr id="8" name="Picture 7" descr="C:\Users\Frenetico\AppData\Local\Microsoft\Windows\INetCache\Content.MSO\F617081.tmp">
            <a:extLst>
              <a:ext uri="{FF2B5EF4-FFF2-40B4-BE49-F238E27FC236}">
                <a16:creationId xmlns:a16="http://schemas.microsoft.com/office/drawing/2014/main" id="{225791C5-FDF3-451B-B123-BBAC660D5C8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4874" y="950912"/>
            <a:ext cx="3971925" cy="2031842"/>
          </a:xfrm>
          <a:prstGeom prst="rect">
            <a:avLst/>
          </a:prstGeom>
          <a:noFill/>
          <a:ln w="31750">
            <a:solidFill>
              <a:schemeClr val="tx1"/>
            </a:solidFill>
          </a:ln>
        </p:spPr>
      </p:pic>
      <p:sp>
        <p:nvSpPr>
          <p:cNvPr id="3" name="Text Placeholder 2">
            <a:extLst>
              <a:ext uri="{FF2B5EF4-FFF2-40B4-BE49-F238E27FC236}">
                <a16:creationId xmlns:a16="http://schemas.microsoft.com/office/drawing/2014/main" id="{1D0F0F93-24E2-4DBC-8898-7E482E4D6FD7}"/>
              </a:ext>
            </a:extLst>
          </p:cNvPr>
          <p:cNvSpPr>
            <a:spLocks noGrp="1"/>
          </p:cNvSpPr>
          <p:nvPr>
            <p:ph type="body" idx="1"/>
          </p:nvPr>
        </p:nvSpPr>
        <p:spPr>
          <a:xfrm>
            <a:off x="457199" y="3067050"/>
            <a:ext cx="8229597" cy="2916238"/>
          </a:xfrm>
        </p:spPr>
        <p:txBody>
          <a:bodyPr/>
          <a:lstStyle/>
          <a:p>
            <a:r>
              <a:rPr lang="en-US" sz="1600" dirty="0"/>
              <a:t>From the responses collected from the questionnaire we can analyze and conclude the following: -</a:t>
            </a:r>
            <a:endParaRPr lang="en-GB" sz="1100" dirty="0"/>
          </a:p>
          <a:p>
            <a:pPr lvl="1"/>
            <a:r>
              <a:rPr lang="en-US" sz="1400" dirty="0"/>
              <a:t>Players most did not enjoy playing in the same lobby as a cheat and it mostly ruined this experience.</a:t>
            </a:r>
            <a:endParaRPr lang="en-GB" sz="1050" dirty="0"/>
          </a:p>
          <a:p>
            <a:pPr lvl="1"/>
            <a:r>
              <a:rPr lang="en-US" sz="1400" dirty="0"/>
              <a:t>The questionnaire was a success since all the participants agreed to take time and fill out the survey.</a:t>
            </a:r>
            <a:endParaRPr lang="en-GB" sz="1050" dirty="0"/>
          </a:p>
          <a:p>
            <a:pPr lvl="1"/>
            <a:r>
              <a:rPr lang="en-US" sz="1400" dirty="0"/>
              <a:t>Most players who participated have put 11-100 hours in the respected game.</a:t>
            </a:r>
            <a:endParaRPr lang="en-GB" sz="1050" dirty="0"/>
          </a:p>
          <a:p>
            <a:pPr lvl="1"/>
            <a:r>
              <a:rPr lang="en-US" sz="1400" dirty="0"/>
              <a:t>They analyzed mostly 5 cheats, which shows how much players understand the types of cheats.</a:t>
            </a:r>
            <a:endParaRPr lang="en-GB" sz="1050" dirty="0"/>
          </a:p>
          <a:p>
            <a:pPr lvl="1"/>
            <a:r>
              <a:rPr lang="en-US" sz="1400" dirty="0"/>
              <a:t>Most of their responses were accurate and some of them were spot on.</a:t>
            </a:r>
            <a:endParaRPr lang="en-GB" sz="1050" dirty="0"/>
          </a:p>
          <a:p>
            <a:pPr lvl="1"/>
            <a:r>
              <a:rPr lang="en-US" sz="1400" dirty="0"/>
              <a:t>The majority thought there were secure with the game’s official Anti-Cheat system (VAC/EAC).</a:t>
            </a:r>
            <a:endParaRPr lang="en-GB" sz="1050" dirty="0"/>
          </a:p>
        </p:txBody>
      </p:sp>
    </p:spTree>
    <p:extLst>
      <p:ext uri="{BB962C8B-B14F-4D97-AF65-F5344CB8AC3E}">
        <p14:creationId xmlns:p14="http://schemas.microsoft.com/office/powerpoint/2010/main" val="400827232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t>Conclusion (Cont.)</a:t>
            </a:r>
            <a:endParaRPr dirty="0"/>
          </a:p>
        </p:txBody>
      </p:sp>
      <p:sp>
        <p:nvSpPr>
          <p:cNvPr id="200" name="Google Shape;200;p29"/>
          <p:cNvSpPr txBox="1">
            <a:spLocks noGrp="1"/>
          </p:cNvSpPr>
          <p:nvPr>
            <p:ph type="body" idx="1"/>
          </p:nvPr>
        </p:nvSpPr>
        <p:spPr>
          <a:xfrm>
            <a:off x="457200" y="773950"/>
            <a:ext cx="8229600" cy="4990500"/>
          </a:xfrm>
          <a:prstGeom prst="rect">
            <a:avLst/>
          </a:prstGeom>
          <a:noFill/>
          <a:ln>
            <a:noFill/>
          </a:ln>
        </p:spPr>
        <p:txBody>
          <a:bodyPr spcFirstLastPara="1" wrap="square" lIns="91425" tIns="45700" rIns="91425" bIns="45700" anchor="t" anchorCtr="0">
            <a:noAutofit/>
          </a:bodyPr>
          <a:lstStyle/>
          <a:p>
            <a:pPr lvl="1"/>
            <a:r>
              <a:rPr lang="en-US" sz="1400" dirty="0"/>
              <a:t>It is important to a big part of the players that there is an Anti-Cheat system in place, thus wanting to play fairly and as intended by the developers.</a:t>
            </a:r>
          </a:p>
          <a:p>
            <a:pPr lvl="1"/>
            <a:endParaRPr lang="en-GB" sz="1050" dirty="0"/>
          </a:p>
          <a:p>
            <a:pPr lvl="1"/>
            <a:r>
              <a:rPr lang="en-US" sz="1400" dirty="0"/>
              <a:t>The respondents all strongly agreed that an Anti-Cheat software should be as detectable as it can. Shows us room for improvement.</a:t>
            </a:r>
            <a:endParaRPr lang="en-GB" sz="1050" dirty="0"/>
          </a:p>
          <a:p>
            <a:pPr marL="114300" indent="0">
              <a:buNone/>
            </a:pPr>
            <a:r>
              <a:rPr lang="en-US" sz="1600" dirty="0"/>
              <a:t> </a:t>
            </a:r>
            <a:endParaRPr lang="en-GB" sz="1100" dirty="0"/>
          </a:p>
          <a:p>
            <a:pPr lvl="1"/>
            <a:r>
              <a:rPr lang="en-US" sz="1400" dirty="0"/>
              <a:t>More than half of the players thought they were secure while playing on official competitive servers under the Anti-Cheat systems in place.</a:t>
            </a:r>
            <a:endParaRPr lang="en-GB" sz="1050" dirty="0"/>
          </a:p>
          <a:p>
            <a:pPr lvl="1"/>
            <a:r>
              <a:rPr lang="en-US" sz="1400" dirty="0"/>
              <a:t>The players felt that Anti-Cheat software are very important to them and they would like to see it improved somehow.</a:t>
            </a:r>
            <a:endParaRPr lang="en-GB" sz="1050" dirty="0"/>
          </a:p>
          <a:p>
            <a:pPr marL="114300" indent="0">
              <a:buNone/>
            </a:pPr>
            <a:r>
              <a:rPr lang="en-US" sz="1600" dirty="0"/>
              <a:t> </a:t>
            </a:r>
            <a:endParaRPr lang="en-GB" sz="1100" dirty="0"/>
          </a:p>
          <a:p>
            <a:pPr lvl="1"/>
            <a:r>
              <a:rPr lang="en-US" sz="1400" dirty="0"/>
              <a:t>With no surprise, all the players were comfortable with an Anti-Cheat software in-place.</a:t>
            </a:r>
            <a:endParaRPr lang="en-GB" sz="1050" dirty="0"/>
          </a:p>
          <a:p>
            <a:pPr marL="114300" indent="0">
              <a:buNone/>
            </a:pPr>
            <a:r>
              <a:rPr lang="en-US" sz="1600" dirty="0"/>
              <a:t> </a:t>
            </a:r>
            <a:endParaRPr lang="en-GB" sz="1100" dirty="0"/>
          </a:p>
          <a:p>
            <a:pPr lvl="1"/>
            <a:r>
              <a:rPr lang="en-US" sz="1400" dirty="0"/>
              <a:t>When asked if Source Mod Anti-Cheat were to launch an updated Anti-Cheat that would publicly-available releases, about how SMAC can access your potentially sensitive files, ease their concerns, they mostly didn’t mind and trust the confidentiality of their files with an Anti-Cheat software.</a:t>
            </a:r>
            <a:endParaRPr lang="en-GB" sz="1050" dirty="0"/>
          </a:p>
          <a:p>
            <a:endParaRPr lang="en-GB" sz="1100" dirty="0"/>
          </a:p>
          <a:p>
            <a:pPr lvl="1"/>
            <a:r>
              <a:rPr lang="en-US" sz="1400" dirty="0"/>
              <a:t>The respondents mostly trust a Third-Party software (SMAC) to have availability to their files.</a:t>
            </a:r>
          </a:p>
          <a:p>
            <a:pPr marL="571500" lvl="1" indent="0">
              <a:buNone/>
            </a:pPr>
            <a:endParaRPr lang="en-US" sz="1400" dirty="0"/>
          </a:p>
          <a:p>
            <a:pPr marL="457200" marR="0" lvl="0" indent="-381000" algn="l" rtl="0">
              <a:lnSpc>
                <a:spcPct val="115000"/>
              </a:lnSpc>
              <a:spcBef>
                <a:spcPts val="560"/>
              </a:spcBef>
              <a:spcAft>
                <a:spcPts val="0"/>
              </a:spcAft>
              <a:buSzPts val="2400"/>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t>Conclusion (Cont.)</a:t>
            </a:r>
            <a:endParaRPr dirty="0"/>
          </a:p>
        </p:txBody>
      </p:sp>
      <p:sp>
        <p:nvSpPr>
          <p:cNvPr id="200" name="Google Shape;200;p29"/>
          <p:cNvSpPr txBox="1">
            <a:spLocks noGrp="1"/>
          </p:cNvSpPr>
          <p:nvPr>
            <p:ph type="body" idx="1"/>
          </p:nvPr>
        </p:nvSpPr>
        <p:spPr>
          <a:xfrm>
            <a:off x="457200" y="1191225"/>
            <a:ext cx="8229600" cy="4990500"/>
          </a:xfrm>
          <a:prstGeom prst="rect">
            <a:avLst/>
          </a:prstGeom>
          <a:noFill/>
          <a:ln>
            <a:noFill/>
          </a:ln>
        </p:spPr>
        <p:txBody>
          <a:bodyPr spcFirstLastPara="1" wrap="square" lIns="91425" tIns="45700" rIns="91425" bIns="45700" anchor="t" anchorCtr="0">
            <a:noAutofit/>
          </a:bodyPr>
          <a:lstStyle/>
          <a:p>
            <a:pPr marL="571500" lvl="1" indent="0">
              <a:lnSpc>
                <a:spcPct val="150000"/>
              </a:lnSpc>
              <a:buNone/>
            </a:pPr>
            <a:r>
              <a:rPr lang="en-US" sz="2000" dirty="0"/>
              <a:t>In conclusion, they all felt that the games could improve their Anti-Cheat system by Cheat Detection while establishing a connection to the server, put more emphasis in the Anti-Cheat security team, blacklisting hackers with EAC instead of using a Third-Party to do so (such as SMAC), analyze how players track other players as well as monitor their movement and speed, possibly lean from other Anti-Cheat systems and share resources and finally change the Anti-Cheat system if it the hackers are always one step ahead.</a:t>
            </a:r>
            <a:endParaRPr lang="en-GB" sz="2000" dirty="0"/>
          </a:p>
          <a:p>
            <a:pPr lvl="1">
              <a:lnSpc>
                <a:spcPct val="150000"/>
              </a:lnSpc>
              <a:buFont typeface="Arial" panose="020B0604020202020204" pitchFamily="34" charset="0"/>
              <a:buChar char="•"/>
            </a:pPr>
            <a:endParaRPr lang="en-GB" sz="1050" dirty="0"/>
          </a:p>
        </p:txBody>
      </p:sp>
    </p:spTree>
    <p:extLst>
      <p:ext uri="{BB962C8B-B14F-4D97-AF65-F5344CB8AC3E}">
        <p14:creationId xmlns:p14="http://schemas.microsoft.com/office/powerpoint/2010/main" val="353188968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7200" y="23735"/>
            <a:ext cx="8229600" cy="1143000"/>
          </a:xfrm>
          <a:prstGeom prst="rect">
            <a:avLst/>
          </a:prstGeom>
          <a:noFill/>
          <a:ln>
            <a:noFill/>
          </a:ln>
        </p:spPr>
        <p:txBody>
          <a:bodyPr spcFirstLastPara="1" wrap="square" lIns="91425" tIns="45700" rIns="91425" bIns="45700" anchor="ctr" anchorCtr="0">
            <a:noAutofit/>
          </a:bodyPr>
          <a:lstStyle/>
          <a:p>
            <a:pPr marL="342900" lvl="0" indent="0" algn="ctr" rtl="0">
              <a:spcBef>
                <a:spcPts val="560"/>
              </a:spcBef>
              <a:spcAft>
                <a:spcPts val="0"/>
              </a:spcAft>
              <a:buNone/>
            </a:pPr>
            <a:r>
              <a:rPr lang="en-US" sz="2800" dirty="0"/>
              <a:t>Deceit Hack Lobby #1</a:t>
            </a:r>
            <a:endParaRPr dirty="0"/>
          </a:p>
        </p:txBody>
      </p:sp>
      <p:sp>
        <p:nvSpPr>
          <p:cNvPr id="192" name="Google Shape;192;p28"/>
          <p:cNvSpPr txBox="1">
            <a:spLocks noGrp="1"/>
          </p:cNvSpPr>
          <p:nvPr>
            <p:ph type="body" idx="1"/>
          </p:nvPr>
        </p:nvSpPr>
        <p:spPr>
          <a:xfrm>
            <a:off x="457200" y="1030575"/>
            <a:ext cx="8229600" cy="4526100"/>
          </a:xfrm>
          <a:prstGeom prst="rect">
            <a:avLst/>
          </a:prstGeom>
          <a:noFill/>
          <a:ln>
            <a:noFill/>
          </a:ln>
        </p:spPr>
        <p:txBody>
          <a:bodyPr spcFirstLastPara="1" wrap="square" lIns="91425" tIns="45700" rIns="91425" bIns="45700" anchor="t" anchorCtr="0">
            <a:noAutofit/>
          </a:bodyPr>
          <a:lstStyle/>
          <a:p>
            <a:pPr marL="342900" lvl="0" indent="0" algn="l" rtl="0">
              <a:spcBef>
                <a:spcPts val="560"/>
              </a:spcBef>
              <a:spcAft>
                <a:spcPts val="0"/>
              </a:spcAft>
              <a:buNone/>
            </a:pPr>
            <a:endParaRPr/>
          </a:p>
          <a:p>
            <a:pPr marL="0" lvl="0" indent="0" algn="l" rtl="0">
              <a:spcBef>
                <a:spcPts val="560"/>
              </a:spcBef>
              <a:spcAft>
                <a:spcPts val="0"/>
              </a:spcAft>
              <a:buNone/>
            </a:pPr>
            <a:endParaRPr/>
          </a:p>
        </p:txBody>
      </p:sp>
      <p:sp>
        <p:nvSpPr>
          <p:cNvPr id="194" name="Google Shape;194;p28"/>
          <p:cNvSpPr txBox="1"/>
          <p:nvPr/>
        </p:nvSpPr>
        <p:spPr>
          <a:xfrm>
            <a:off x="516750" y="5513643"/>
            <a:ext cx="8110500" cy="535200"/>
          </a:xfrm>
          <a:prstGeom prst="rect">
            <a:avLst/>
          </a:prstGeom>
          <a:noFill/>
          <a:ln>
            <a:noFill/>
          </a:ln>
        </p:spPr>
        <p:txBody>
          <a:bodyPr spcFirstLastPara="1" wrap="square" lIns="91425" tIns="91425" rIns="91425" bIns="91425" anchor="t" anchorCtr="0">
            <a:noAutofit/>
          </a:bodyPr>
          <a:lstStyle/>
          <a:p>
            <a:pPr marL="342900" lvl="0" algn="ctr">
              <a:spcBef>
                <a:spcPts val="600"/>
              </a:spcBef>
            </a:pPr>
            <a:r>
              <a:rPr lang="en-US" dirty="0">
                <a:solidFill>
                  <a:schemeClr val="lt1"/>
                </a:solidFill>
                <a:latin typeface="Times New Roman"/>
                <a:ea typeface="Times New Roman"/>
                <a:cs typeface="Times New Roman"/>
                <a:sym typeface="Times New Roman"/>
              </a:rPr>
              <a:t>Vid. 1. A full match where I used multiple hacks for Deceit prior to the questionnaire.</a:t>
            </a:r>
            <a:endParaRPr dirty="0">
              <a:solidFill>
                <a:schemeClr val="dk1"/>
              </a:solidFill>
              <a:latin typeface="Calibri"/>
              <a:ea typeface="Calibri"/>
              <a:cs typeface="Calibri"/>
              <a:sym typeface="Calibri"/>
            </a:endParaRPr>
          </a:p>
        </p:txBody>
      </p:sp>
      <p:pic>
        <p:nvPicPr>
          <p:cNvPr id="3" name="Online Media 2" title="2019 05 30 10 11 14">
            <a:hlinkClick r:id="" action="ppaction://media"/>
            <a:extLst>
              <a:ext uri="{FF2B5EF4-FFF2-40B4-BE49-F238E27FC236}">
                <a16:creationId xmlns:a16="http://schemas.microsoft.com/office/drawing/2014/main" id="{D2FAA7E0-B51E-4645-B5F8-5AC3C93BD9DE}"/>
              </a:ext>
            </a:extLst>
          </p:cNvPr>
          <p:cNvPicPr>
            <a:picLocks noRot="1" noChangeAspect="1"/>
          </p:cNvPicPr>
          <p:nvPr>
            <a:videoFile r:link="rId1"/>
          </p:nvPr>
        </p:nvPicPr>
        <p:blipFill>
          <a:blip r:embed="rId5"/>
          <a:stretch>
            <a:fillRect/>
          </a:stretch>
        </p:blipFill>
        <p:spPr>
          <a:xfrm>
            <a:off x="516750" y="994519"/>
            <a:ext cx="8110500" cy="45621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457200" y="-2111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t>References</a:t>
            </a:r>
            <a:endParaRPr dirty="0"/>
          </a:p>
        </p:txBody>
      </p:sp>
      <p:sp>
        <p:nvSpPr>
          <p:cNvPr id="200" name="Google Shape;200;p29"/>
          <p:cNvSpPr txBox="1">
            <a:spLocks noGrp="1"/>
          </p:cNvSpPr>
          <p:nvPr>
            <p:ph type="body" idx="1"/>
          </p:nvPr>
        </p:nvSpPr>
        <p:spPr>
          <a:xfrm>
            <a:off x="457200" y="697750"/>
            <a:ext cx="8229600" cy="4990500"/>
          </a:xfrm>
          <a:prstGeom prst="rect">
            <a:avLst/>
          </a:prstGeom>
          <a:noFill/>
          <a:ln>
            <a:noFill/>
          </a:ln>
        </p:spPr>
        <p:txBody>
          <a:bodyPr spcFirstLastPara="1" wrap="square" lIns="91425" tIns="45700" rIns="91425" bIns="45700" anchor="t" anchorCtr="0">
            <a:noAutofit/>
          </a:bodyPr>
          <a:lstStyle/>
          <a:p>
            <a:pPr marL="628650" lvl="0" indent="-514350" fontAlgn="base">
              <a:buSzPct val="125000"/>
              <a:buFont typeface="+mj-lt"/>
              <a:buAutoNum type="arabicPeriod"/>
            </a:pPr>
            <a:r>
              <a:rPr lang="en-US" sz="1050" i="1" dirty="0"/>
              <a:t>Quidditch. (n.d.). Retrieved June 15, 2019, from </a:t>
            </a:r>
            <a:r>
              <a:rPr lang="en-US" sz="1050" i="1" dirty="0" err="1"/>
              <a:t>Pottermore</a:t>
            </a:r>
            <a:r>
              <a:rPr lang="en-US" sz="1050" i="1" dirty="0"/>
              <a:t> website: </a:t>
            </a:r>
            <a:r>
              <a:rPr lang="en-US" sz="1050" i="1" u="sng" dirty="0">
                <a:hlinkClick r:id="rId4"/>
              </a:rPr>
              <a:t>https://www.pottermore.com/collection/quidditch</a:t>
            </a:r>
            <a:r>
              <a:rPr lang="en-US" sz="1050" i="1" dirty="0"/>
              <a:t> </a:t>
            </a:r>
            <a:endParaRPr lang="en-GB" sz="1050" i="1" dirty="0"/>
          </a:p>
          <a:p>
            <a:pPr marL="628650" lvl="0" indent="-514350" fontAlgn="base">
              <a:buSzPct val="125000"/>
              <a:buFont typeface="+mj-lt"/>
              <a:buAutoNum type="arabicPeriod"/>
            </a:pPr>
            <a:r>
              <a:rPr lang="en-US" sz="1050" i="1" dirty="0" err="1"/>
              <a:t>Consalvo</a:t>
            </a:r>
            <a:r>
              <a:rPr lang="en-US" sz="1050" i="1" dirty="0"/>
              <a:t>, Mia (2007). "Chapter 5". Cheating: gaining advantage in videogames. MIT Press. pp. 114–115</a:t>
            </a:r>
            <a:endParaRPr lang="en-GB" sz="1050" i="1" dirty="0"/>
          </a:p>
          <a:p>
            <a:pPr marL="628650" lvl="0" indent="-514350" fontAlgn="base">
              <a:buSzPct val="125000"/>
              <a:buFont typeface="+mj-lt"/>
              <a:buAutoNum type="arabicPeriod"/>
            </a:pPr>
            <a:r>
              <a:rPr lang="en-US" sz="1050" i="1" dirty="0" err="1"/>
              <a:t>Imgur</a:t>
            </a:r>
            <a:r>
              <a:rPr lang="en-US" sz="1050" i="1" dirty="0"/>
              <a:t>. (n.d.). My 180hr Witcher 3 glitch adventure (visual guide). Retrieved June 15, 2019, from </a:t>
            </a:r>
            <a:r>
              <a:rPr lang="en-US" sz="1050" i="1" dirty="0" err="1"/>
              <a:t>Imgur</a:t>
            </a:r>
            <a:r>
              <a:rPr lang="en-US" sz="1050" i="1" dirty="0"/>
              <a:t> website: </a:t>
            </a:r>
            <a:r>
              <a:rPr lang="en-US" sz="1050" i="1" u="sng" dirty="0">
                <a:hlinkClick r:id="rId5"/>
              </a:rPr>
              <a:t>https://imgur.com/gallery/9Vbbs</a:t>
            </a:r>
            <a:r>
              <a:rPr lang="en-US" sz="1050" i="1" dirty="0"/>
              <a:t> </a:t>
            </a:r>
            <a:endParaRPr lang="en-GB" sz="1050" i="1" dirty="0"/>
          </a:p>
          <a:p>
            <a:pPr marL="628650" lvl="0" indent="-514350" fontAlgn="base">
              <a:buSzPct val="125000"/>
              <a:buFont typeface="+mj-lt"/>
              <a:buAutoNum type="arabicPeriod"/>
            </a:pPr>
            <a:r>
              <a:rPr lang="en-US" sz="1050" i="1" dirty="0"/>
              <a:t>Insane spam of golden cookies. (n.d.). Retrieved June 15, 2019, from </a:t>
            </a:r>
            <a:r>
              <a:rPr lang="en-US" sz="1050" i="1" dirty="0" err="1"/>
              <a:t>DashNet</a:t>
            </a:r>
            <a:r>
              <a:rPr lang="en-US" sz="1050" i="1" dirty="0"/>
              <a:t> Forums website: </a:t>
            </a:r>
            <a:r>
              <a:rPr lang="en-US" sz="1050" i="1" u="sng" dirty="0">
                <a:hlinkClick r:id="rId6"/>
              </a:rPr>
              <a:t>https://forum.dashnet.org/discussion/16244/insane-spam-of-golden-cookies</a:t>
            </a:r>
            <a:r>
              <a:rPr lang="en-US" sz="1050" i="1" dirty="0"/>
              <a:t> </a:t>
            </a:r>
            <a:endParaRPr lang="en-GB" sz="1050" i="1" dirty="0"/>
          </a:p>
          <a:p>
            <a:pPr marL="628650" lvl="0" indent="-514350" fontAlgn="base">
              <a:buSzPct val="125000"/>
              <a:buFont typeface="+mj-lt"/>
              <a:buAutoNum type="arabicPeriod"/>
            </a:pPr>
            <a:r>
              <a:rPr lang="en-US" sz="1050" i="1" dirty="0"/>
              <a:t>HAUPTNER. (n.d.). Dead by Daylight new Cheat [fly, noclip, give item]. Retrieved from </a:t>
            </a:r>
            <a:r>
              <a:rPr lang="en-US" sz="1050" i="1" u="sng" dirty="0">
                <a:hlinkClick r:id="rId7"/>
              </a:rPr>
              <a:t>https://www.youtube.com/watch?v=UhJkM3tGGVw</a:t>
            </a:r>
            <a:r>
              <a:rPr lang="en-US" sz="1050" i="1" dirty="0"/>
              <a:t> </a:t>
            </a:r>
            <a:endParaRPr lang="en-GB" sz="1050" i="1" dirty="0"/>
          </a:p>
          <a:p>
            <a:pPr marL="628650" lvl="0" indent="-514350" fontAlgn="base">
              <a:buSzPct val="125000"/>
              <a:buFont typeface="+mj-lt"/>
              <a:buAutoNum type="arabicPeriod"/>
            </a:pPr>
            <a:r>
              <a:rPr lang="en-US" sz="1050" i="1" dirty="0" err="1"/>
              <a:t>BazingaHackerTV</a:t>
            </a:r>
            <a:r>
              <a:rPr lang="en-US" sz="1050" i="1" dirty="0"/>
              <a:t>. (n.d.). Fly In </a:t>
            </a:r>
            <a:r>
              <a:rPr lang="en-US" sz="1050" i="1" dirty="0" err="1"/>
              <a:t>fortnite</a:t>
            </a:r>
            <a:r>
              <a:rPr lang="en-US" sz="1050" i="1" dirty="0"/>
              <a:t> glitch? WTF no HACK no MOD. Retrieved from </a:t>
            </a:r>
            <a:r>
              <a:rPr lang="en-US" sz="1050" i="1" u="sng" dirty="0">
                <a:hlinkClick r:id="rId8"/>
              </a:rPr>
              <a:t>https://www.youtube.com/watch?v=49PquW5Szgo</a:t>
            </a:r>
            <a:r>
              <a:rPr lang="en-US" sz="1050" i="1" dirty="0"/>
              <a:t> </a:t>
            </a:r>
            <a:endParaRPr lang="en-GB" sz="1050" i="1" dirty="0"/>
          </a:p>
          <a:p>
            <a:pPr marL="628650" lvl="0" indent="-514350" fontAlgn="base">
              <a:buSzPct val="125000"/>
              <a:buFont typeface="+mj-lt"/>
              <a:buAutoNum type="arabicPeriod"/>
            </a:pPr>
            <a:r>
              <a:rPr lang="en-US" sz="1050" i="1" dirty="0"/>
              <a:t>Portal 2 · </a:t>
            </a:r>
            <a:r>
              <a:rPr lang="en-US" sz="1050" i="1" dirty="0" err="1"/>
              <a:t>AppID</a:t>
            </a:r>
            <a:r>
              <a:rPr lang="en-US" sz="1050" i="1" dirty="0"/>
              <a:t>: 620 · Steam Database. (n.d.). Retrieved June 15, 2019, from </a:t>
            </a:r>
            <a:r>
              <a:rPr lang="en-US" sz="1050" i="1" u="sng" dirty="0">
                <a:hlinkClick r:id="rId9"/>
              </a:rPr>
              <a:t>https://steamdb.info/app/620/</a:t>
            </a:r>
            <a:r>
              <a:rPr lang="en-US" sz="1050" i="1" dirty="0"/>
              <a:t> </a:t>
            </a:r>
            <a:endParaRPr lang="en-GB" sz="1050" i="1" dirty="0"/>
          </a:p>
          <a:p>
            <a:pPr marL="628650" lvl="0" indent="-514350" fontAlgn="base">
              <a:buSzPct val="125000"/>
              <a:buFont typeface="+mj-lt"/>
              <a:buAutoNum type="arabicPeriod"/>
            </a:pPr>
            <a:r>
              <a:rPr lang="en-US" sz="1050" i="1" dirty="0"/>
              <a:t>Steam, The Ultimate Online Game Platform. (n.d.). Retrieved June 15, 2019, from </a:t>
            </a:r>
            <a:r>
              <a:rPr lang="en-US" sz="1050" i="1" u="sng" dirty="0">
                <a:hlinkClick r:id="rId10"/>
              </a:rPr>
              <a:t>https://store.steampowered.com/about/</a:t>
            </a:r>
            <a:r>
              <a:rPr lang="en-US" sz="1050" i="1" dirty="0"/>
              <a:t> </a:t>
            </a:r>
            <a:endParaRPr lang="en-GB" sz="1050" i="1" dirty="0"/>
          </a:p>
          <a:p>
            <a:pPr marL="628650" lvl="0" indent="-514350" fontAlgn="base">
              <a:buSzPct val="125000"/>
              <a:buFont typeface="+mj-lt"/>
              <a:buAutoNum type="arabicPeriod"/>
            </a:pPr>
            <a:r>
              <a:rPr lang="en-US" sz="1050" i="1" dirty="0"/>
              <a:t>Just Cause 4 · </a:t>
            </a:r>
            <a:r>
              <a:rPr lang="en-US" sz="1050" i="1" dirty="0" err="1"/>
              <a:t>AppID</a:t>
            </a:r>
            <a:r>
              <a:rPr lang="en-US" sz="1050" i="1" dirty="0"/>
              <a:t>: 517630. (n.d.). Retrieved June 15, 2019, from Steam Database website: </a:t>
            </a:r>
            <a:r>
              <a:rPr lang="en-US" sz="1050" i="1" u="sng" dirty="0">
                <a:hlinkClick r:id="rId11"/>
              </a:rPr>
              <a:t>https://steamdb.info/app/517630/</a:t>
            </a:r>
            <a:r>
              <a:rPr lang="en-US" sz="1050" i="1" dirty="0"/>
              <a:t> </a:t>
            </a:r>
            <a:endParaRPr lang="en-GB" sz="1050" i="1" dirty="0"/>
          </a:p>
          <a:p>
            <a:pPr marL="628650" lvl="0" indent="-514350" fontAlgn="base">
              <a:buSzPct val="125000"/>
              <a:buFont typeface="+mj-lt"/>
              <a:buAutoNum type="arabicPeriod"/>
            </a:pPr>
            <a:r>
              <a:rPr lang="en-US" sz="1050" i="1" dirty="0"/>
              <a:t>[WTS] R6 Boosting | Top 100 Global | Cheap | Self Play | Cheater - MPGH - </a:t>
            </a:r>
            <a:r>
              <a:rPr lang="en-US" sz="1050" i="1" dirty="0" err="1"/>
              <a:t>MultiPlayer</a:t>
            </a:r>
            <a:r>
              <a:rPr lang="en-US" sz="1050" i="1" dirty="0"/>
              <a:t> Game Hacking &amp; Cheats. (n.d.). Retrieved June 15, 2019, from </a:t>
            </a:r>
            <a:r>
              <a:rPr lang="en-US" sz="1050" i="1" u="sng" dirty="0">
                <a:hlinkClick r:id="rId12"/>
              </a:rPr>
              <a:t>https://www.mpgh.net/forum/showthread.php?t=1330501&amp;highlight=wts</a:t>
            </a:r>
            <a:r>
              <a:rPr lang="en-US" sz="1050" i="1" dirty="0"/>
              <a:t> </a:t>
            </a:r>
            <a:endParaRPr lang="en-GB" sz="1050" i="1" dirty="0"/>
          </a:p>
          <a:p>
            <a:pPr marL="628650" lvl="0" indent="-514350" fontAlgn="base">
              <a:buSzPct val="125000"/>
              <a:buFont typeface="+mj-lt"/>
              <a:buAutoNum type="arabicPeriod"/>
            </a:pPr>
            <a:r>
              <a:rPr lang="en-US" sz="1050" i="1" dirty="0"/>
              <a:t>Undetected Cheats for CSGO, PUBG, COD, GTA, BF and many more | AIMWARE.net. (n.d.). Retrieved June 15, 2019, from </a:t>
            </a:r>
            <a:r>
              <a:rPr lang="en-US" sz="1050" i="1" u="sng" dirty="0">
                <a:hlinkClick r:id="rId13"/>
              </a:rPr>
              <a:t>https://aimware.net/</a:t>
            </a:r>
            <a:endParaRPr lang="en-GB" sz="1050" i="1" dirty="0"/>
          </a:p>
          <a:p>
            <a:pPr marL="628650" lvl="0" indent="-514350" fontAlgn="base">
              <a:buSzPct val="125000"/>
              <a:buFont typeface="+mj-lt"/>
              <a:buAutoNum type="arabicPeriod"/>
            </a:pPr>
            <a:r>
              <a:rPr lang="en-US" sz="1050" i="1" dirty="0"/>
              <a:t>Competitive play - Official TF2 Wiki | Official Team Fortress Wiki. (n.d.). Retrieved June 15, 2019, from </a:t>
            </a:r>
            <a:r>
              <a:rPr lang="en-US" sz="1050" i="1" u="sng" dirty="0">
                <a:hlinkClick r:id="rId14"/>
              </a:rPr>
              <a:t>https://wiki.teamfortress.com/wiki/Competitive_play</a:t>
            </a:r>
            <a:r>
              <a:rPr lang="en-US" sz="1050" i="1" dirty="0"/>
              <a:t> </a:t>
            </a:r>
            <a:endParaRPr lang="en-GB" sz="1050" i="1" dirty="0"/>
          </a:p>
          <a:p>
            <a:pPr marL="628650" lvl="0" indent="-514350" fontAlgn="base">
              <a:buSzPct val="125000"/>
              <a:buFont typeface="+mj-lt"/>
              <a:buAutoNum type="arabicPeriod"/>
            </a:pPr>
            <a:r>
              <a:rPr lang="en-US" sz="1050" i="1" dirty="0"/>
              <a:t>LMAOBOX Project - Feature List. (n.d.). Retrieved June 15, 2019, from </a:t>
            </a:r>
            <a:r>
              <a:rPr lang="en-US" sz="1050" i="1" u="sng" dirty="0">
                <a:hlinkClick r:id="rId15"/>
              </a:rPr>
              <a:t>https://lmaobox.net/features</a:t>
            </a:r>
            <a:endParaRPr lang="en-GB" sz="1050" i="1" dirty="0"/>
          </a:p>
          <a:p>
            <a:pPr marL="628650" lvl="0" indent="-514350" fontAlgn="base">
              <a:buSzPct val="125000"/>
              <a:buFont typeface="+mj-lt"/>
              <a:buAutoNum type="arabicPeriod"/>
            </a:pPr>
            <a:r>
              <a:rPr lang="en-US" sz="1050" i="1" dirty="0"/>
              <a:t>Valve Anti-Cheat System (VAC) - Valve Anti-Cheat (VAC) System - Knowledge Base - Steam Support. (n.d.). Retrieved June 15, 2019, from </a:t>
            </a:r>
            <a:r>
              <a:rPr lang="en-US" sz="1050" i="1" u="sng" dirty="0">
                <a:hlinkClick r:id="rId16"/>
              </a:rPr>
              <a:t>https://support.steampowered.com/kb/7849-RADZ-6869/</a:t>
            </a:r>
            <a:r>
              <a:rPr lang="en-US" sz="1050" i="1" dirty="0"/>
              <a:t> </a:t>
            </a:r>
            <a:endParaRPr lang="en-GB" sz="1050" i="1" dirty="0"/>
          </a:p>
          <a:p>
            <a:pPr marL="628650" lvl="0" indent="-514350" fontAlgn="base">
              <a:buSzPct val="125000"/>
              <a:buFont typeface="+mj-lt"/>
              <a:buAutoNum type="arabicPeriod"/>
            </a:pPr>
            <a:r>
              <a:rPr lang="en-US" sz="1050" i="1" dirty="0"/>
              <a:t>start [</a:t>
            </a:r>
            <a:r>
              <a:rPr lang="en-US" sz="1050" i="1" dirty="0" err="1"/>
              <a:t>SourceMod</a:t>
            </a:r>
            <a:r>
              <a:rPr lang="en-US" sz="1050" i="1" dirty="0"/>
              <a:t> Anti-Cheat]. (n.d.). Retrieved June 15, 2019, from </a:t>
            </a:r>
            <a:r>
              <a:rPr lang="en-US" sz="1050" i="1" u="sng" dirty="0">
                <a:hlinkClick r:id="rId17"/>
              </a:rPr>
              <a:t>http://web.archive.org/web/20150521190758/http:/smac.sx/wiki/doku.php</a:t>
            </a:r>
            <a:r>
              <a:rPr lang="en-US" sz="1050" i="1" dirty="0"/>
              <a:t> </a:t>
            </a:r>
            <a:endParaRPr lang="en-GB" sz="1050" i="1" dirty="0"/>
          </a:p>
          <a:p>
            <a:pPr marL="628650" lvl="0" indent="-514350" fontAlgn="base">
              <a:buSzPct val="125000"/>
              <a:buFont typeface="+mj-lt"/>
              <a:buAutoNum type="arabicPeriod"/>
            </a:pPr>
            <a:r>
              <a:rPr lang="en-US" sz="1050" i="1" dirty="0"/>
              <a:t>DoKM91AS (n.d.). 2019 05 30 10 11 14. Retrieved from </a:t>
            </a:r>
            <a:r>
              <a:rPr lang="en-US" sz="1050" i="1" u="sng" dirty="0">
                <a:hlinkClick r:id="rId18"/>
              </a:rPr>
              <a:t>https://www.youtube.com/watch?v=4uPAKXje7DI&amp;feature=youtu.be</a:t>
            </a:r>
            <a:r>
              <a:rPr lang="en-US" sz="1050" i="1" dirty="0"/>
              <a:t> </a:t>
            </a:r>
            <a:endParaRPr lang="en-GB" sz="1050" i="1" dirty="0"/>
          </a:p>
          <a:p>
            <a:pPr marL="628650" lvl="0" indent="-514350" fontAlgn="base">
              <a:buSzPct val="125000"/>
              <a:buFont typeface="+mj-lt"/>
              <a:buAutoNum type="arabicPeriod"/>
            </a:pPr>
            <a:r>
              <a:rPr lang="en-US" sz="1050" i="1" dirty="0"/>
              <a:t>The Effect of Cheats in Anti-Cheat Protected Servers/Games. (A.M.). Retrieved June 15, 2019, from Google Docs website: </a:t>
            </a:r>
            <a:r>
              <a:rPr lang="en-US" sz="1050" i="1" u="sng" dirty="0">
                <a:hlinkClick r:id="rId19"/>
              </a:rPr>
              <a:t>https://forms.gle/q6uv4ehXsA66L5Fp6</a:t>
            </a:r>
            <a:r>
              <a:rPr lang="en-US" sz="1050" i="1" dirty="0"/>
              <a:t> </a:t>
            </a:r>
            <a:endParaRPr lang="en-GB" sz="1050" i="1" dirty="0"/>
          </a:p>
        </p:txBody>
      </p:sp>
    </p:spTree>
    <p:extLst>
      <p:ext uri="{BB962C8B-B14F-4D97-AF65-F5344CB8AC3E}">
        <p14:creationId xmlns:p14="http://schemas.microsoft.com/office/powerpoint/2010/main" val="143160038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457200" y="-182563"/>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Introduction</a:t>
            </a:r>
            <a:endParaRPr dirty="0"/>
          </a:p>
        </p:txBody>
      </p:sp>
      <p:sp>
        <p:nvSpPr>
          <p:cNvPr id="111" name="Google Shape;111;p16"/>
          <p:cNvSpPr txBox="1"/>
          <p:nvPr/>
        </p:nvSpPr>
        <p:spPr>
          <a:xfrm>
            <a:off x="113850" y="1185050"/>
            <a:ext cx="8916300" cy="4284900"/>
          </a:xfrm>
          <a:prstGeom prst="rect">
            <a:avLst/>
          </a:prstGeom>
          <a:noFill/>
          <a:ln>
            <a:noFill/>
          </a:ln>
        </p:spPr>
        <p:txBody>
          <a:bodyPr spcFirstLastPara="1" wrap="square" lIns="91425" tIns="91425" rIns="91425" bIns="91425" anchor="t" anchorCtr="0">
            <a:noAutofit/>
          </a:bodyPr>
          <a:lstStyle/>
          <a:p>
            <a:pPr marL="457200" lvl="0" indent="-336550">
              <a:lnSpc>
                <a:spcPct val="150000"/>
              </a:lnSpc>
              <a:buClr>
                <a:srgbClr val="FFFFFF"/>
              </a:buClr>
              <a:buSzPts val="1700"/>
              <a:buFont typeface="Calibri"/>
              <a:buChar char="●"/>
            </a:pPr>
            <a:r>
              <a:rPr lang="en-US" sz="1800" dirty="0">
                <a:solidFill>
                  <a:srgbClr val="FFFFFF"/>
                </a:solidFill>
                <a:latin typeface="Calibri"/>
                <a:ea typeface="Calibri"/>
                <a:cs typeface="Calibri"/>
                <a:sym typeface="Calibri"/>
              </a:rPr>
              <a:t>The definition of cheating is the act dishonestly or unfairly in order to gain an advantage, mostly existent within a game or during an examination. The idea of cheating was invariably existent in competitive sports, that could be a game of poker, golf or a game of </a:t>
            </a:r>
            <a:r>
              <a:rPr lang="en-US" sz="1800" i="1" dirty="0">
                <a:solidFill>
                  <a:srgbClr val="FFFFFF"/>
                </a:solidFill>
                <a:latin typeface="Calibri"/>
                <a:ea typeface="Calibri"/>
                <a:cs typeface="Calibri"/>
                <a:sym typeface="Calibri"/>
              </a:rPr>
              <a:t>Quidditch</a:t>
            </a:r>
            <a:r>
              <a:rPr lang="en-US" sz="1800" dirty="0">
                <a:solidFill>
                  <a:srgbClr val="FFFFFF"/>
                </a:solidFill>
                <a:latin typeface="Calibri"/>
                <a:ea typeface="Calibri"/>
                <a:cs typeface="Calibri"/>
                <a:sym typeface="Calibri"/>
              </a:rPr>
              <a:t>. Most often, cheating is present where there is a prize at stake.</a:t>
            </a:r>
          </a:p>
          <a:p>
            <a:pPr marL="120650" lvl="0">
              <a:lnSpc>
                <a:spcPct val="150000"/>
              </a:lnSpc>
              <a:buClr>
                <a:srgbClr val="FFFFFF"/>
              </a:buClr>
              <a:buSzPts val="1700"/>
            </a:pPr>
            <a:endParaRPr lang="en-US" sz="1800" dirty="0">
              <a:solidFill>
                <a:srgbClr val="FFFFFF"/>
              </a:solidFill>
              <a:latin typeface="Calibri"/>
              <a:ea typeface="Calibri"/>
              <a:cs typeface="Calibri"/>
              <a:sym typeface="Calibri"/>
            </a:endParaRPr>
          </a:p>
          <a:p>
            <a:pPr marL="457200" lvl="0" indent="-336550">
              <a:lnSpc>
                <a:spcPct val="150000"/>
              </a:lnSpc>
              <a:buClr>
                <a:srgbClr val="FFFFFF"/>
              </a:buClr>
              <a:buSzPts val="1700"/>
              <a:buFont typeface="Calibri"/>
              <a:buChar char="●"/>
            </a:pPr>
            <a:r>
              <a:rPr lang="en-US" sz="1800" dirty="0">
                <a:solidFill>
                  <a:srgbClr val="FFFFFF"/>
                </a:solidFill>
                <a:latin typeface="Calibri"/>
                <a:ea typeface="Calibri"/>
                <a:cs typeface="Calibri"/>
                <a:sym typeface="Calibri"/>
              </a:rPr>
              <a:t>The previously mentioned examples mostly fall under offline cheating. In today's era, there exists online cheating, where the contrast is notable. In the real world of offline cheating, the repercussion for such an act of cheating has been in place from the beginning of time, and the laws that regulate cheating are tactile.</a:t>
            </a:r>
          </a:p>
          <a:p>
            <a:pPr marL="457200" lvl="0" indent="-336550" algn="l" rtl="0">
              <a:lnSpc>
                <a:spcPct val="150000"/>
              </a:lnSpc>
              <a:spcBef>
                <a:spcPts val="0"/>
              </a:spcBef>
              <a:spcAft>
                <a:spcPts val="0"/>
              </a:spcAft>
              <a:buClr>
                <a:srgbClr val="FFFFFF"/>
              </a:buClr>
              <a:buSzPts val="1700"/>
              <a:buFont typeface="Calibri"/>
              <a:buChar char="●"/>
            </a:pPr>
            <a:endParaRPr sz="1800" dirty="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457200" y="-182563"/>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Introduction (Cont.)</a:t>
            </a:r>
            <a:endParaRPr dirty="0"/>
          </a:p>
        </p:txBody>
      </p:sp>
      <p:sp>
        <p:nvSpPr>
          <p:cNvPr id="111" name="Google Shape;111;p16"/>
          <p:cNvSpPr txBox="1"/>
          <p:nvPr/>
        </p:nvSpPr>
        <p:spPr>
          <a:xfrm>
            <a:off x="113850" y="1185050"/>
            <a:ext cx="8916300" cy="4284900"/>
          </a:xfrm>
          <a:prstGeom prst="rect">
            <a:avLst/>
          </a:prstGeom>
          <a:noFill/>
          <a:ln>
            <a:noFill/>
          </a:ln>
        </p:spPr>
        <p:txBody>
          <a:bodyPr spcFirstLastPara="1" wrap="square" lIns="91425" tIns="91425" rIns="91425" bIns="91425" anchor="t" anchorCtr="0">
            <a:noAutofit/>
          </a:bodyPr>
          <a:lstStyle/>
          <a:p>
            <a:pPr marL="457200" indent="-336550">
              <a:lnSpc>
                <a:spcPct val="150000"/>
              </a:lnSpc>
              <a:buClr>
                <a:srgbClr val="FFFFFF"/>
              </a:buClr>
              <a:buSzPts val="1700"/>
              <a:buFont typeface="Calibri"/>
              <a:buChar char="●"/>
            </a:pPr>
            <a:r>
              <a:rPr lang="en-US" sz="2000" dirty="0">
                <a:solidFill>
                  <a:srgbClr val="FFFFFF"/>
                </a:solidFill>
                <a:latin typeface="Calibri"/>
                <a:ea typeface="Calibri"/>
                <a:cs typeface="Calibri"/>
                <a:sym typeface="Calibri"/>
              </a:rPr>
              <a:t>Meanwhile, in the online world, it is fairly new and lacking most of the regulations from the offline world. The obscurity factor is a big reason why many tend to do the heinous act. On top of that, cheating in the online world is becoming more straightforward to do, with scripts deployed in just a button-click away. Availability of cheat software are increasing by the day. Resulting in honest players having a bad experience and distaste from a lobby where a cheater takes over.</a:t>
            </a:r>
          </a:p>
        </p:txBody>
      </p:sp>
    </p:spTree>
    <p:extLst>
      <p:ext uri="{BB962C8B-B14F-4D97-AF65-F5344CB8AC3E}">
        <p14:creationId xmlns:p14="http://schemas.microsoft.com/office/powerpoint/2010/main" val="273068700"/>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t>Background</a:t>
            </a:r>
            <a:endParaRPr dirty="0"/>
          </a:p>
        </p:txBody>
      </p:sp>
      <p:sp>
        <p:nvSpPr>
          <p:cNvPr id="117" name="Google Shape;117;p17"/>
          <p:cNvSpPr txBox="1">
            <a:spLocks noGrp="1"/>
          </p:cNvSpPr>
          <p:nvPr>
            <p:ph type="body" idx="1"/>
          </p:nvPr>
        </p:nvSpPr>
        <p:spPr>
          <a:xfrm>
            <a:off x="457200" y="1259175"/>
            <a:ext cx="8229600" cy="4526100"/>
          </a:xfrm>
          <a:prstGeom prst="rect">
            <a:avLst/>
          </a:prstGeom>
          <a:noFill/>
          <a:ln>
            <a:noFill/>
          </a:ln>
        </p:spPr>
        <p:txBody>
          <a:bodyPr spcFirstLastPara="1" wrap="square" lIns="91425" tIns="45700" rIns="91425" bIns="45700" anchor="t" anchorCtr="0">
            <a:noAutofit/>
          </a:bodyPr>
          <a:lstStyle/>
          <a:p>
            <a:pPr lvl="0" indent="-381000">
              <a:lnSpc>
                <a:spcPct val="115000"/>
              </a:lnSpc>
              <a:spcBef>
                <a:spcPts val="560"/>
              </a:spcBef>
              <a:buSzPts val="2400"/>
            </a:pPr>
            <a:r>
              <a:rPr lang="en-US" sz="2400" dirty="0"/>
              <a:t>Cheating comes in many forms within the online world. In order to put cheating in to play, a spectrum is cheated with four aspects of cheating is covered.</a:t>
            </a:r>
          </a:p>
          <a:p>
            <a:pPr lvl="1" indent="-381000">
              <a:lnSpc>
                <a:spcPct val="115000"/>
              </a:lnSpc>
              <a:spcBef>
                <a:spcPts val="560"/>
              </a:spcBef>
              <a:buSzPts val="2400"/>
            </a:pPr>
            <a:r>
              <a:rPr lang="en-US" sz="2000" dirty="0"/>
              <a:t>The first being, Exploitations. Which is the least of worry from the spectrum. By definition, an Exploit is the use of a bug or glitch by a player to their own advantage in a manner that is not intended by the game developer</a:t>
            </a:r>
          </a:p>
          <a:p>
            <a:pPr lvl="2" indent="-381000">
              <a:lnSpc>
                <a:spcPct val="115000"/>
              </a:lnSpc>
              <a:spcBef>
                <a:spcPts val="560"/>
              </a:spcBef>
              <a:buSzPts val="2400"/>
            </a:pPr>
            <a:r>
              <a:rPr lang="en-US" sz="1600" dirty="0"/>
              <a:t>Examples of Exploitation cheats include: duping, </a:t>
            </a:r>
            <a:r>
              <a:rPr lang="en-US" sz="1600" dirty="0" err="1"/>
              <a:t>twinking</a:t>
            </a:r>
            <a:r>
              <a:rPr lang="en-US" sz="1600" dirty="0"/>
              <a:t>, safe zone abuse, pixel walking and different instance of cheesing.</a:t>
            </a:r>
          </a:p>
          <a:p>
            <a:pPr lvl="2" indent="-381000">
              <a:lnSpc>
                <a:spcPct val="115000"/>
              </a:lnSpc>
              <a:spcBef>
                <a:spcPts val="560"/>
              </a:spcBef>
              <a:buSzPts val="2400"/>
            </a:pPr>
            <a:r>
              <a:rPr lang="en-US" sz="1600" dirty="0"/>
              <a:t>Typically, an exploitation is not a matter to stress about, until monetary incentives are involved.</a:t>
            </a:r>
          </a:p>
          <a:p>
            <a:pPr marL="457200" lvl="0" indent="-381000" algn="l" rtl="0">
              <a:lnSpc>
                <a:spcPct val="115000"/>
              </a:lnSpc>
              <a:spcBef>
                <a:spcPts val="560"/>
              </a:spcBef>
              <a:spcAft>
                <a:spcPts val="0"/>
              </a:spcAft>
              <a:buSzPts val="2400"/>
              <a:buChar char="•"/>
            </a:pPr>
            <a:endParaRPr sz="2400" dirty="0"/>
          </a:p>
          <a:p>
            <a:pPr marL="457200" lvl="0" indent="0" algn="l" rtl="0">
              <a:lnSpc>
                <a:spcPct val="115000"/>
              </a:lnSpc>
              <a:spcBef>
                <a:spcPts val="560"/>
              </a:spcBef>
              <a:spcAft>
                <a:spcPts val="0"/>
              </a:spcAft>
              <a:buClr>
                <a:srgbClr val="000000"/>
              </a:buClr>
              <a:buSzPts val="1100"/>
              <a:buFont typeface="Arial"/>
              <a:buNone/>
            </a:pPr>
            <a:endParaRPr sz="2400" dirty="0"/>
          </a:p>
          <a:p>
            <a:pPr marL="457200" lvl="0" indent="-381000" algn="l" rtl="0">
              <a:lnSpc>
                <a:spcPct val="115000"/>
              </a:lnSpc>
              <a:spcBef>
                <a:spcPts val="560"/>
              </a:spcBef>
              <a:spcAft>
                <a:spcPts val="0"/>
              </a:spcAft>
              <a:buSzPts val="2400"/>
              <a:buChar char="•"/>
            </a:pPr>
            <a:r>
              <a:rPr lang="en-US" sz="2400" dirty="0"/>
              <a:t>…</a:t>
            </a:r>
            <a:endParaRPr sz="24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t>Background (Cont.)</a:t>
            </a:r>
            <a:endParaRPr dirty="0"/>
          </a:p>
        </p:txBody>
      </p:sp>
      <p:sp>
        <p:nvSpPr>
          <p:cNvPr id="117" name="Google Shape;117;p17"/>
          <p:cNvSpPr txBox="1">
            <a:spLocks noGrp="1"/>
          </p:cNvSpPr>
          <p:nvPr>
            <p:ph type="body" idx="1"/>
          </p:nvPr>
        </p:nvSpPr>
        <p:spPr>
          <a:xfrm>
            <a:off x="457200" y="1506602"/>
            <a:ext cx="8229600" cy="4526100"/>
          </a:xfrm>
          <a:prstGeom prst="rect">
            <a:avLst/>
          </a:prstGeom>
          <a:noFill/>
          <a:ln>
            <a:noFill/>
          </a:ln>
        </p:spPr>
        <p:txBody>
          <a:bodyPr spcFirstLastPara="1" wrap="square" lIns="91425" tIns="45700" rIns="91425" bIns="45700" anchor="t" anchorCtr="0">
            <a:noAutofit/>
          </a:bodyPr>
          <a:lstStyle/>
          <a:p>
            <a:pPr lvl="0" indent="-381000">
              <a:lnSpc>
                <a:spcPct val="115000"/>
              </a:lnSpc>
              <a:spcBef>
                <a:spcPts val="560"/>
              </a:spcBef>
              <a:buSzPts val="2400"/>
            </a:pPr>
            <a:r>
              <a:rPr lang="en-US" sz="2400" dirty="0"/>
              <a:t>The second in the spectrum being Automation. This is mostly acceptable in single-player games that are grind-heavy. But in games with competitive aspects to it, this is taken very seriously.</a:t>
            </a:r>
          </a:p>
          <a:p>
            <a:pPr lvl="1" indent="-381000">
              <a:lnSpc>
                <a:spcPct val="115000"/>
              </a:lnSpc>
              <a:spcBef>
                <a:spcPts val="560"/>
              </a:spcBef>
              <a:buSzPts val="2400"/>
            </a:pPr>
            <a:r>
              <a:rPr lang="en-US" sz="2000" dirty="0"/>
              <a:t>Examples of Automation cheats include: Aim-bot, Trigger-bot, Macroing, Botting or processes related to a sequence of repetitive key or button presses.</a:t>
            </a:r>
            <a:endParaRPr sz="2400" dirty="0"/>
          </a:p>
        </p:txBody>
      </p:sp>
    </p:spTree>
    <p:extLst>
      <p:ext uri="{BB962C8B-B14F-4D97-AF65-F5344CB8AC3E}">
        <p14:creationId xmlns:p14="http://schemas.microsoft.com/office/powerpoint/2010/main" val="17341940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182563"/>
            <a:ext cx="8229600" cy="1143000"/>
          </a:xfrm>
          <a:prstGeom prst="rect">
            <a:avLst/>
          </a:prstGeom>
          <a:noFill/>
          <a:ln>
            <a:noFill/>
          </a:ln>
        </p:spPr>
        <p:txBody>
          <a:bodyPr spcFirstLastPara="1" wrap="square" lIns="91425" tIns="45700" rIns="91425" bIns="45700" anchor="ctr" anchorCtr="0">
            <a:noAutofit/>
          </a:bodyPr>
          <a:lstStyle/>
          <a:p>
            <a:pPr lvl="0">
              <a:buClr>
                <a:schemeClr val="lt1"/>
              </a:buClr>
              <a:buSzPts val="3200"/>
            </a:pPr>
            <a:r>
              <a:rPr lang="en-US" dirty="0"/>
              <a:t>Background (Cont.)</a:t>
            </a:r>
            <a:endParaRPr dirty="0"/>
          </a:p>
        </p:txBody>
      </p:sp>
      <p:sp>
        <p:nvSpPr>
          <p:cNvPr id="117" name="Google Shape;117;p17"/>
          <p:cNvSpPr txBox="1">
            <a:spLocks noGrp="1"/>
          </p:cNvSpPr>
          <p:nvPr>
            <p:ph type="body" idx="1"/>
          </p:nvPr>
        </p:nvSpPr>
        <p:spPr>
          <a:xfrm>
            <a:off x="457200" y="979476"/>
            <a:ext cx="8229600" cy="4526100"/>
          </a:xfrm>
          <a:prstGeom prst="rect">
            <a:avLst/>
          </a:prstGeom>
          <a:noFill/>
          <a:ln>
            <a:noFill/>
          </a:ln>
        </p:spPr>
        <p:txBody>
          <a:bodyPr spcFirstLastPara="1" wrap="square" lIns="91425" tIns="45700" rIns="91425" bIns="45700" anchor="t" anchorCtr="0">
            <a:noAutofit/>
          </a:bodyPr>
          <a:lstStyle/>
          <a:p>
            <a:pPr lvl="0" indent="-381000">
              <a:lnSpc>
                <a:spcPct val="115000"/>
              </a:lnSpc>
              <a:spcBef>
                <a:spcPts val="560"/>
              </a:spcBef>
              <a:buSzPts val="2400"/>
            </a:pPr>
            <a:r>
              <a:rPr lang="en-US" sz="2000" dirty="0"/>
              <a:t>Third being Overlays, which are cheats that display data about the location of other users, items, health or any type of status in a game world. This is very sensitive information that is can make a huge different in competitive play. It is as if being able to see an opponent’s hand in a game of poker.</a:t>
            </a:r>
          </a:p>
          <a:p>
            <a:pPr lvl="1" indent="-381000">
              <a:lnSpc>
                <a:spcPct val="115000"/>
              </a:lnSpc>
              <a:spcBef>
                <a:spcPts val="560"/>
              </a:spcBef>
              <a:buSzPts val="2400"/>
            </a:pPr>
            <a:r>
              <a:rPr lang="en-US" sz="1400" dirty="0"/>
              <a:t>Examples of Overlay cheats include: </a:t>
            </a:r>
            <a:r>
              <a:rPr lang="en-US" sz="1400" dirty="0" err="1"/>
              <a:t>Chameleonhack</a:t>
            </a:r>
            <a:r>
              <a:rPr lang="en-US" sz="1400" dirty="0"/>
              <a:t>, Inventory Info or ESP. </a:t>
            </a:r>
          </a:p>
          <a:p>
            <a:pPr lvl="0" indent="-381000">
              <a:lnSpc>
                <a:spcPct val="115000"/>
              </a:lnSpc>
              <a:spcBef>
                <a:spcPts val="560"/>
              </a:spcBef>
              <a:buSzPts val="2400"/>
            </a:pPr>
            <a:r>
              <a:rPr lang="en-US" sz="2000" dirty="0"/>
              <a:t>The fourth and last is State Manipulations (S.M.), these are the most obvious and dangerous type of cheat. Since it is obvious, these are not likely to happen in a competitive environment but common in normal matchmaking</a:t>
            </a:r>
          </a:p>
          <a:p>
            <a:pPr lvl="1" indent="-381000">
              <a:lnSpc>
                <a:spcPct val="115000"/>
              </a:lnSpc>
              <a:spcBef>
                <a:spcPts val="560"/>
              </a:spcBef>
              <a:buSzPts val="2400"/>
            </a:pPr>
            <a:r>
              <a:rPr lang="en-US" sz="1800" dirty="0"/>
              <a:t>Examples of S.M. cheats include: Teleportation hacks, </a:t>
            </a:r>
            <a:r>
              <a:rPr lang="en-US" sz="1800" dirty="0" err="1"/>
              <a:t>Speedhack</a:t>
            </a:r>
            <a:r>
              <a:rPr lang="en-US" sz="1800" dirty="0"/>
              <a:t>, Noclip or anything applicable to changing values of a user.</a:t>
            </a:r>
          </a:p>
          <a:p>
            <a:pPr lvl="1" indent="-381000">
              <a:lnSpc>
                <a:spcPct val="115000"/>
              </a:lnSpc>
              <a:spcBef>
                <a:spcPts val="560"/>
              </a:spcBef>
              <a:buSzPts val="2400"/>
            </a:pPr>
            <a:endParaRPr lang="en-US" sz="1800" dirty="0"/>
          </a:p>
        </p:txBody>
      </p:sp>
    </p:spTree>
    <p:extLst>
      <p:ext uri="{BB962C8B-B14F-4D97-AF65-F5344CB8AC3E}">
        <p14:creationId xmlns:p14="http://schemas.microsoft.com/office/powerpoint/2010/main" val="5479544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pic>
        <p:nvPicPr>
          <p:cNvPr id="3" name="Picture 2" descr="A picture containing text, sky, tree&#10;&#10;Description automatically generated">
            <a:extLst>
              <a:ext uri="{FF2B5EF4-FFF2-40B4-BE49-F238E27FC236}">
                <a16:creationId xmlns:a16="http://schemas.microsoft.com/office/drawing/2014/main" id="{EB353E66-A47F-4BCF-B6E2-83E0CE42579F}"/>
              </a:ext>
            </a:extLst>
          </p:cNvPr>
          <p:cNvPicPr>
            <a:picLocks noChangeAspect="1"/>
          </p:cNvPicPr>
          <p:nvPr/>
        </p:nvPicPr>
        <p:blipFill>
          <a:blip r:embed="rId4"/>
          <a:stretch>
            <a:fillRect/>
          </a:stretch>
        </p:blipFill>
        <p:spPr>
          <a:xfrm>
            <a:off x="3126304" y="87528"/>
            <a:ext cx="2891392" cy="6288815"/>
          </a:xfrm>
          <a:prstGeom prst="rect">
            <a:avLst/>
          </a:prstGeom>
        </p:spPr>
      </p:pic>
      <p:sp>
        <p:nvSpPr>
          <p:cNvPr id="7" name="Google Shape;146;p21">
            <a:extLst>
              <a:ext uri="{FF2B5EF4-FFF2-40B4-BE49-F238E27FC236}">
                <a16:creationId xmlns:a16="http://schemas.microsoft.com/office/drawing/2014/main" id="{5DE6F501-8D33-4E34-92B0-3FBE715668F9}"/>
              </a:ext>
            </a:extLst>
          </p:cNvPr>
          <p:cNvSpPr txBox="1"/>
          <p:nvPr/>
        </p:nvSpPr>
        <p:spPr>
          <a:xfrm>
            <a:off x="381894" y="6260231"/>
            <a:ext cx="8110500" cy="535200"/>
          </a:xfrm>
          <a:prstGeom prst="rect">
            <a:avLst/>
          </a:prstGeom>
          <a:noFill/>
          <a:ln>
            <a:noFill/>
          </a:ln>
        </p:spPr>
        <p:txBody>
          <a:bodyPr spcFirstLastPara="1" wrap="square" lIns="91425" tIns="91425" rIns="91425" bIns="91425" anchor="t" anchorCtr="0">
            <a:noAutofit/>
          </a:bodyPr>
          <a:lstStyle/>
          <a:p>
            <a:pPr marL="342900" lvl="0" indent="0" algn="ctr" rtl="0">
              <a:spcBef>
                <a:spcPts val="600"/>
              </a:spcBef>
              <a:spcAft>
                <a:spcPts val="0"/>
              </a:spcAft>
              <a:buNone/>
            </a:pPr>
            <a:r>
              <a:rPr lang="en-US" dirty="0">
                <a:solidFill>
                  <a:schemeClr val="lt1"/>
                </a:solidFill>
                <a:latin typeface="Times New Roman"/>
                <a:ea typeface="Times New Roman"/>
                <a:cs typeface="Times New Roman"/>
                <a:sym typeface="Times New Roman"/>
              </a:rPr>
              <a:t>Fig. 1. Cheat Spectrum</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750130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457200" y="3564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alibri"/>
              <a:buNone/>
            </a:pPr>
            <a:r>
              <a:rPr lang="en-US" dirty="0">
                <a:solidFill>
                  <a:schemeClr val="bg1"/>
                </a:solidFill>
              </a:rPr>
              <a:t>The Importance of User Experience</a:t>
            </a:r>
            <a:endParaRPr dirty="0">
              <a:solidFill>
                <a:schemeClr val="bg1"/>
              </a:solidFill>
            </a:endParaRPr>
          </a:p>
        </p:txBody>
      </p:sp>
      <p:sp>
        <p:nvSpPr>
          <p:cNvPr id="131" name="Google Shape;131;p19"/>
          <p:cNvSpPr txBox="1">
            <a:spLocks noGrp="1"/>
          </p:cNvSpPr>
          <p:nvPr>
            <p:ph type="body" idx="1"/>
          </p:nvPr>
        </p:nvSpPr>
        <p:spPr>
          <a:xfrm>
            <a:off x="457200" y="1012391"/>
            <a:ext cx="8229600" cy="4526100"/>
          </a:xfrm>
          <a:prstGeom prst="rect">
            <a:avLst/>
          </a:prstGeom>
          <a:noFill/>
          <a:ln>
            <a:noFill/>
          </a:ln>
        </p:spPr>
        <p:txBody>
          <a:bodyPr spcFirstLastPara="1" wrap="square" lIns="91425" tIns="45700" rIns="91425" bIns="45700" anchor="t" anchorCtr="0">
            <a:noAutofit/>
          </a:bodyPr>
          <a:lstStyle/>
          <a:p>
            <a:r>
              <a:rPr lang="en-US" sz="2500" dirty="0">
                <a:solidFill>
                  <a:schemeClr val="bg1"/>
                </a:solidFill>
              </a:rPr>
              <a:t>Predominantly, a game's experience is shaped around the player. In order for a game developing studio or publisher to make any revenue, the player's retention rate is crucial, and that is judged by player's experience within the game environment. So, the target is to receive positive reviews about a game.</a:t>
            </a:r>
            <a:endParaRPr lang="en-GB" sz="2500" dirty="0">
              <a:solidFill>
                <a:schemeClr val="bg1"/>
              </a:solidFill>
            </a:endParaRPr>
          </a:p>
          <a:p>
            <a:pPr marL="457200" lvl="0" indent="-342900" algn="l" rtl="0">
              <a:lnSpc>
                <a:spcPct val="150000"/>
              </a:lnSpc>
              <a:spcBef>
                <a:spcPts val="0"/>
              </a:spcBef>
              <a:spcAft>
                <a:spcPts val="0"/>
              </a:spcAft>
              <a:buSzPts val="1800"/>
              <a:buChar char="•"/>
            </a:pPr>
            <a:endParaRPr lang="en-GB" sz="2600" dirty="0">
              <a:solidFill>
                <a:schemeClr val="bg1"/>
              </a:solidFill>
            </a:endParaRPr>
          </a:p>
          <a:p>
            <a:pPr marL="914400" lvl="0" indent="0" algn="l" rtl="0">
              <a:lnSpc>
                <a:spcPct val="150000"/>
              </a:lnSpc>
              <a:spcBef>
                <a:spcPts val="560"/>
              </a:spcBef>
              <a:spcAft>
                <a:spcPts val="0"/>
              </a:spcAft>
              <a:buNone/>
            </a:pPr>
            <a:endParaRPr sz="2600" dirty="0">
              <a:solidFill>
                <a:schemeClr val="bg1"/>
              </a:solidFill>
            </a:endParaRPr>
          </a:p>
        </p:txBody>
      </p:sp>
      <p:pic>
        <p:nvPicPr>
          <p:cNvPr id="7" name="Picture 6">
            <a:extLst>
              <a:ext uri="{FF2B5EF4-FFF2-40B4-BE49-F238E27FC236}">
                <a16:creationId xmlns:a16="http://schemas.microsoft.com/office/drawing/2014/main" id="{D532E7CD-8FB8-4A2C-B808-987AD3B5C767}"/>
              </a:ext>
            </a:extLst>
          </p:cNvPr>
          <p:cNvPicPr/>
          <p:nvPr/>
        </p:nvPicPr>
        <p:blipFill>
          <a:blip r:embed="rId4"/>
          <a:stretch>
            <a:fillRect/>
          </a:stretch>
        </p:blipFill>
        <p:spPr>
          <a:xfrm>
            <a:off x="1090050" y="3647228"/>
            <a:ext cx="3096375" cy="1949242"/>
          </a:xfrm>
          <a:prstGeom prst="rect">
            <a:avLst/>
          </a:prstGeom>
          <a:ln w="63500">
            <a:solidFill>
              <a:schemeClr val="tx1"/>
            </a:solidFill>
          </a:ln>
        </p:spPr>
      </p:pic>
      <p:sp>
        <p:nvSpPr>
          <p:cNvPr id="2" name="Rectangle 1">
            <a:extLst>
              <a:ext uri="{FF2B5EF4-FFF2-40B4-BE49-F238E27FC236}">
                <a16:creationId xmlns:a16="http://schemas.microsoft.com/office/drawing/2014/main" id="{9AE721FE-08EF-40E4-BC6D-26C142D82B10}"/>
              </a:ext>
            </a:extLst>
          </p:cNvPr>
          <p:cNvSpPr/>
          <p:nvPr/>
        </p:nvSpPr>
        <p:spPr>
          <a:xfrm>
            <a:off x="1465842" y="5642637"/>
            <a:ext cx="2844368" cy="307777"/>
          </a:xfrm>
          <a:prstGeom prst="rect">
            <a:avLst/>
          </a:prstGeom>
        </p:spPr>
        <p:txBody>
          <a:bodyPr wrap="none">
            <a:spAutoFit/>
          </a:bodyPr>
          <a:lstStyle/>
          <a:p>
            <a:pPr indent="182880" algn="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Fig. 2. Valve’s Portal 2, Reviews.</a:t>
            </a:r>
            <a:endParaRPr lang="en-GB" dirty="0">
              <a:solidFill>
                <a:schemeClr val="bg1"/>
              </a:solidFill>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2C54C2E6-4FAB-42AD-807A-AC0DD4C77AD9}"/>
              </a:ext>
            </a:extLst>
          </p:cNvPr>
          <p:cNvPicPr/>
          <p:nvPr/>
        </p:nvPicPr>
        <p:blipFill>
          <a:blip r:embed="rId5"/>
          <a:stretch>
            <a:fillRect/>
          </a:stretch>
        </p:blipFill>
        <p:spPr>
          <a:xfrm>
            <a:off x="5209582" y="3647228"/>
            <a:ext cx="2844368" cy="1949242"/>
          </a:xfrm>
          <a:prstGeom prst="rect">
            <a:avLst/>
          </a:prstGeom>
          <a:ln w="63500">
            <a:solidFill>
              <a:schemeClr val="tx1"/>
            </a:solidFill>
          </a:ln>
        </p:spPr>
      </p:pic>
      <p:sp>
        <p:nvSpPr>
          <p:cNvPr id="3" name="Rectangle 2">
            <a:extLst>
              <a:ext uri="{FF2B5EF4-FFF2-40B4-BE49-F238E27FC236}">
                <a16:creationId xmlns:a16="http://schemas.microsoft.com/office/drawing/2014/main" id="{D718832E-00FA-43A6-A452-0CE294356941}"/>
              </a:ext>
            </a:extLst>
          </p:cNvPr>
          <p:cNvSpPr/>
          <p:nvPr/>
        </p:nvSpPr>
        <p:spPr>
          <a:xfrm>
            <a:off x="5108200" y="5642637"/>
            <a:ext cx="2105063" cy="523220"/>
          </a:xfrm>
          <a:prstGeom prst="rect">
            <a:avLst/>
          </a:prstGeom>
        </p:spPr>
        <p:txBody>
          <a:bodyPr wrap="none">
            <a:spAutoFit/>
          </a:bodyPr>
          <a:lstStyle/>
          <a:p>
            <a:r>
              <a:rPr lang="en-US" dirty="0">
                <a:solidFill>
                  <a:schemeClr val="bg1"/>
                </a:solidFill>
                <a:latin typeface="Times New Roman" panose="02020603050405020304" pitchFamily="18" charset="0"/>
                <a:ea typeface="Times New Roman" panose="02020603050405020304" pitchFamily="18" charset="0"/>
              </a:rPr>
              <a:t>Fig. 3. Avalanche Studios’</a:t>
            </a:r>
          </a:p>
          <a:p>
            <a:r>
              <a:rPr lang="en-US" dirty="0">
                <a:solidFill>
                  <a:schemeClr val="bg1"/>
                </a:solidFill>
                <a:latin typeface="Times New Roman" panose="02020603050405020304" pitchFamily="18" charset="0"/>
                <a:ea typeface="Times New Roman" panose="02020603050405020304" pitchFamily="18" charset="0"/>
              </a:rPr>
              <a:t>Just Cause 4, Reviews.</a:t>
            </a:r>
            <a:endParaRPr lang="en-GB"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3547</TotalTime>
  <Words>3606</Words>
  <Application>Microsoft Office PowerPoint</Application>
  <PresentationFormat>On-screen Show (4:3)</PresentationFormat>
  <Paragraphs>192</Paragraphs>
  <Slides>28</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Black</vt:lpstr>
      <vt:lpstr>The Effects of Cheats in Anti-Cheat Protected Servers/Games  By: Abdallah Mohammed   20 June 2019 IA 680 Dr. Susantha Herath </vt:lpstr>
      <vt:lpstr>Abstract</vt:lpstr>
      <vt:lpstr>Introduction</vt:lpstr>
      <vt:lpstr>Introduction (Cont.)</vt:lpstr>
      <vt:lpstr>Background</vt:lpstr>
      <vt:lpstr>Background (Cont.)</vt:lpstr>
      <vt:lpstr>Background (Cont.)</vt:lpstr>
      <vt:lpstr>PowerPoint Presentation</vt:lpstr>
      <vt:lpstr>The Importance of User Experience</vt:lpstr>
      <vt:lpstr>Main Terminologies</vt:lpstr>
      <vt:lpstr>Hacker Role</vt:lpstr>
      <vt:lpstr>Cheater Role</vt:lpstr>
      <vt:lpstr>Cheater Role (Cont.)</vt:lpstr>
      <vt:lpstr>Provider Role</vt:lpstr>
      <vt:lpstr>Provider Role (Cont.)</vt:lpstr>
      <vt:lpstr>Literature Review</vt:lpstr>
      <vt:lpstr>Literature Review (Cont.)</vt:lpstr>
      <vt:lpstr>Literature Review (Cont.)</vt:lpstr>
      <vt:lpstr>Literature Review (Cont.)</vt:lpstr>
      <vt:lpstr>Methodology and Challenges</vt:lpstr>
      <vt:lpstr>Methodology and Challenges (Cont.)</vt:lpstr>
      <vt:lpstr>Results</vt:lpstr>
      <vt:lpstr>Results (Cont.)</vt:lpstr>
      <vt:lpstr>Results and Conlusion</vt:lpstr>
      <vt:lpstr>Conclusion (Cont.)</vt:lpstr>
      <vt:lpstr>Conclusion (Cont.)</vt:lpstr>
      <vt:lpstr>Deceit Hack Lobby #1</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Evidence for Database Tamper Detection  By: Abdallah Mohammed   13 March 2019 IA 643 Dr. Chen </dc:title>
  <cp:lastModifiedBy>Abdullah Abdelwahab</cp:lastModifiedBy>
  <cp:revision>82</cp:revision>
  <dcterms:modified xsi:type="dcterms:W3CDTF">2019-06-22T18:38:21Z</dcterms:modified>
</cp:coreProperties>
</file>